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58" r:id="rId5"/>
    <p:sldId id="270" r:id="rId6"/>
    <p:sldId id="269" r:id="rId7"/>
    <p:sldId id="259" r:id="rId8"/>
    <p:sldId id="260" r:id="rId9"/>
    <p:sldId id="262" r:id="rId10"/>
    <p:sldId id="263" r:id="rId11"/>
    <p:sldId id="265" r:id="rId12"/>
    <p:sldId id="266" r:id="rId13"/>
    <p:sldId id="268"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2412326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2572317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1681497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CC0865-834D-47D6-86FD-578DA3DB137A}"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264809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CC0865-834D-47D6-86FD-578DA3DB137A}" type="datetimeFigureOut">
              <a:rPr lang="en-IN" smtClean="0"/>
              <a:t>05-11-2024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550136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CC0865-834D-47D6-86FD-578DA3DB137A}" type="datetimeFigureOut">
              <a:rPr lang="en-IN" smtClean="0"/>
              <a:t>05-11-2024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381260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C0865-834D-47D6-86FD-578DA3DB137A}" type="datetimeFigureOut">
              <a:rPr lang="en-IN" smtClean="0"/>
              <a:t>05-11-2024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182775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CC0865-834D-47D6-86FD-578DA3DB137A}"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372413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CC0865-834D-47D6-86FD-578DA3DB137A}"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186126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CC0865-834D-47D6-86FD-578DA3DB137A}"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1150580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3945766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2677647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1054157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697699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3027691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3952784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C0865-834D-47D6-86FD-578DA3DB137A}"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4433DD-E01E-4D20-851F-F119B225AE97}" type="slidenum">
              <a:rPr lang="en-IN" smtClean="0"/>
              <a:t>‹#›</a:t>
            </a:fld>
            <a:endParaRPr lang="en-IN"/>
          </a:p>
        </p:txBody>
      </p:sp>
    </p:spTree>
    <p:extLst>
      <p:ext uri="{BB962C8B-B14F-4D97-AF65-F5344CB8AC3E}">
        <p14:creationId xmlns:p14="http://schemas.microsoft.com/office/powerpoint/2010/main" val="787583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2CC0865-834D-47D6-86FD-578DA3DB137A}" type="datetimeFigureOut">
              <a:rPr lang="en-IN" smtClean="0"/>
              <a:t>05-11-2024</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4433DD-E01E-4D20-851F-F119B225AE97}" type="slidenum">
              <a:rPr lang="en-IN" smtClean="0"/>
              <a:t>‹#›</a:t>
            </a:fld>
            <a:endParaRPr lang="en-IN"/>
          </a:p>
        </p:txBody>
      </p:sp>
    </p:spTree>
    <p:extLst>
      <p:ext uri="{BB962C8B-B14F-4D97-AF65-F5344CB8AC3E}">
        <p14:creationId xmlns:p14="http://schemas.microsoft.com/office/powerpoint/2010/main" val="2851844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FF67A-9CC9-4567-9129-4926E2902566}"/>
              </a:ext>
            </a:extLst>
          </p:cNvPr>
          <p:cNvSpPr>
            <a:spLocks noGrp="1"/>
          </p:cNvSpPr>
          <p:nvPr>
            <p:ph type="ctrTitle"/>
          </p:nvPr>
        </p:nvSpPr>
        <p:spPr/>
        <p:txBody>
          <a:bodyPr/>
          <a:lstStyle/>
          <a:p>
            <a:r>
              <a:rPr lang="en-US" dirty="0"/>
              <a:t>BOOTH ALGORITHM</a:t>
            </a:r>
            <a:endParaRPr lang="en-IN" dirty="0"/>
          </a:p>
        </p:txBody>
      </p:sp>
      <p:sp>
        <p:nvSpPr>
          <p:cNvPr id="3" name="Subtitle 2">
            <a:extLst>
              <a:ext uri="{FF2B5EF4-FFF2-40B4-BE49-F238E27FC236}">
                <a16:creationId xmlns:a16="http://schemas.microsoft.com/office/drawing/2014/main" id="{ACEAD5B0-8429-4514-B23C-CFCE8812669D}"/>
              </a:ext>
            </a:extLst>
          </p:cNvPr>
          <p:cNvSpPr>
            <a:spLocks noGrp="1"/>
          </p:cNvSpPr>
          <p:nvPr>
            <p:ph type="subTitle" idx="1"/>
          </p:nvPr>
        </p:nvSpPr>
        <p:spPr/>
        <p:txBody>
          <a:bodyPr/>
          <a:lstStyle/>
          <a:p>
            <a:r>
              <a:rPr lang="en-IN" dirty="0"/>
              <a:t>AMRITA BHATNAGAR</a:t>
            </a:r>
          </a:p>
        </p:txBody>
      </p:sp>
    </p:spTree>
    <p:extLst>
      <p:ext uri="{BB962C8B-B14F-4D97-AF65-F5344CB8AC3E}">
        <p14:creationId xmlns:p14="http://schemas.microsoft.com/office/powerpoint/2010/main" val="84520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7E48-52B0-4C8D-B522-81E766BD1E90}"/>
              </a:ext>
            </a:extLst>
          </p:cNvPr>
          <p:cNvSpPr>
            <a:spLocks noGrp="1"/>
          </p:cNvSpPr>
          <p:nvPr>
            <p:ph type="title"/>
          </p:nvPr>
        </p:nvSpPr>
        <p:spPr/>
        <p:txBody>
          <a:bodyPr/>
          <a:lstStyle/>
          <a:p>
            <a:r>
              <a:rPr lang="en-IN" sz="4400" b="0" i="0" dirty="0">
                <a:effectLst/>
                <a:latin typeface="Roboto"/>
              </a:rPr>
              <a:t>Multiplication Algorithm in 2’s Complement  Representation</a:t>
            </a:r>
            <a:endParaRPr lang="en-IN" dirty="0"/>
          </a:p>
        </p:txBody>
      </p:sp>
      <p:sp>
        <p:nvSpPr>
          <p:cNvPr id="3" name="Content Placeholder 2">
            <a:extLst>
              <a:ext uri="{FF2B5EF4-FFF2-40B4-BE49-F238E27FC236}">
                <a16:creationId xmlns:a16="http://schemas.microsoft.com/office/drawing/2014/main" id="{1875053C-1633-469D-9DF3-5983F9CE7C90}"/>
              </a:ext>
            </a:extLst>
          </p:cNvPr>
          <p:cNvSpPr>
            <a:spLocks noGrp="1"/>
          </p:cNvSpPr>
          <p:nvPr>
            <p:ph idx="1"/>
          </p:nvPr>
        </p:nvSpPr>
        <p:spPr/>
        <p:txBody>
          <a:bodyPr>
            <a:normAutofit fontScale="85000" lnSpcReduction="20000"/>
          </a:bodyPr>
          <a:lstStyle/>
          <a:p>
            <a:pPr marL="0" indent="0" algn="l" fontAlgn="base">
              <a:buNone/>
            </a:pPr>
            <a:r>
              <a:rPr lang="en-US" b="0" i="0" dirty="0">
                <a:effectLst/>
                <a:latin typeface="Times New Roman" panose="02020603050405020304" pitchFamily="18" charset="0"/>
                <a:cs typeface="Times New Roman" panose="02020603050405020304" pitchFamily="18" charset="0"/>
              </a:rPr>
              <a:t>As in all multiplication schemes, booth algorithm requires examination </a:t>
            </a:r>
            <a:r>
              <a:rPr lang="en-US" b="1" i="0" dirty="0">
                <a:effectLst/>
                <a:latin typeface="Times New Roman" panose="02020603050405020304" pitchFamily="18" charset="0"/>
                <a:cs typeface="Times New Roman" panose="02020603050405020304" pitchFamily="18" charset="0"/>
              </a:rPr>
              <a:t>of the multiplier bits</a:t>
            </a:r>
            <a:r>
              <a:rPr lang="en-US" b="0" i="0" dirty="0">
                <a:effectLst/>
                <a:latin typeface="Times New Roman" panose="02020603050405020304" pitchFamily="18" charset="0"/>
                <a:cs typeface="Times New Roman" panose="02020603050405020304" pitchFamily="18" charset="0"/>
              </a:rPr>
              <a:t> and shifting of the partial product. Prior to the shifting, the multiplicand may be added to the partial product, subtracted from the partial product, or left unchanged according to following rules:</a:t>
            </a:r>
          </a:p>
          <a:p>
            <a:pPr algn="l" fontAlgn="base">
              <a:buFont typeface="+mj-lt"/>
              <a:buAutoNum type="arabicPeriod"/>
            </a:pPr>
            <a:r>
              <a:rPr lang="en-US" b="0" i="0" dirty="0">
                <a:effectLst/>
                <a:latin typeface="Times New Roman" panose="02020603050405020304" pitchFamily="18" charset="0"/>
                <a:cs typeface="Times New Roman" panose="02020603050405020304" pitchFamily="18" charset="0"/>
              </a:rPr>
              <a:t>The multiplicand is subtracted from the partial product upon encountering the first least significant 1 in a string of 1’s in the multiplier</a:t>
            </a:r>
          </a:p>
          <a:p>
            <a:pPr algn="l" fontAlgn="base">
              <a:buFont typeface="+mj-lt"/>
              <a:buAutoNum type="arabicPeriod"/>
            </a:pPr>
            <a:r>
              <a:rPr lang="en-US" b="0" i="0" dirty="0">
                <a:effectLst/>
                <a:latin typeface="Times New Roman" panose="02020603050405020304" pitchFamily="18" charset="0"/>
                <a:cs typeface="Times New Roman" panose="02020603050405020304" pitchFamily="18" charset="0"/>
              </a:rPr>
              <a:t>The multiplicand is added to the partial product upon encountering the first 0 (provided that there was a previous ‘1’) in a string of 0’s in the multiplier.</a:t>
            </a:r>
          </a:p>
          <a:p>
            <a:pPr algn="l" fontAlgn="base">
              <a:buFont typeface="+mj-lt"/>
              <a:buAutoNum type="arabicPeriod"/>
            </a:pPr>
            <a:r>
              <a:rPr lang="en-US" b="0" i="0" dirty="0">
                <a:effectLst/>
                <a:latin typeface="Times New Roman" panose="02020603050405020304" pitchFamily="18" charset="0"/>
                <a:cs typeface="Times New Roman" panose="02020603050405020304" pitchFamily="18" charset="0"/>
              </a:rPr>
              <a:t>The partial product does not change when the multiplier bit is identical to the previous multiplier bit.</a:t>
            </a:r>
          </a:p>
          <a:p>
            <a:endParaRPr lang="en-IN" dirty="0"/>
          </a:p>
        </p:txBody>
      </p:sp>
    </p:spTree>
    <p:extLst>
      <p:ext uri="{BB962C8B-B14F-4D97-AF65-F5344CB8AC3E}">
        <p14:creationId xmlns:p14="http://schemas.microsoft.com/office/powerpoint/2010/main" val="3629340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33DB-BE62-41B0-B693-511C8B505BC7}"/>
              </a:ext>
            </a:extLst>
          </p:cNvPr>
          <p:cNvSpPr>
            <a:spLocks noGrp="1"/>
          </p:cNvSpPr>
          <p:nvPr>
            <p:ph type="title"/>
          </p:nvPr>
        </p:nvSpPr>
        <p:spPr/>
        <p:txBody>
          <a:bodyPr/>
          <a:lstStyle/>
          <a:p>
            <a:r>
              <a:rPr lang="en-US" dirty="0"/>
              <a:t>Hardware Implementation</a:t>
            </a:r>
            <a:endParaRPr lang="en-IN" dirty="0"/>
          </a:p>
        </p:txBody>
      </p:sp>
      <p:pic>
        <p:nvPicPr>
          <p:cNvPr id="1026" name="Picture 2">
            <a:extLst>
              <a:ext uri="{FF2B5EF4-FFF2-40B4-BE49-F238E27FC236}">
                <a16:creationId xmlns:a16="http://schemas.microsoft.com/office/drawing/2014/main" id="{A952113B-B5B7-4E95-B5B1-3709C2CB2B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81124" y="2219326"/>
            <a:ext cx="9763125" cy="4105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975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34FC-DA59-4EAE-8627-5B8FD09A7871}"/>
              </a:ext>
            </a:extLst>
          </p:cNvPr>
          <p:cNvSpPr>
            <a:spLocks noGrp="1"/>
          </p:cNvSpPr>
          <p:nvPr>
            <p:ph type="title"/>
          </p:nvPr>
        </p:nvSpPr>
        <p:spPr>
          <a:xfrm>
            <a:off x="838200" y="365126"/>
            <a:ext cx="10515600" cy="406400"/>
          </a:xfrm>
        </p:spPr>
        <p:txBody>
          <a:bodyPr>
            <a:noAutofit/>
          </a:bodyPr>
          <a:lstStyle/>
          <a:p>
            <a:r>
              <a:rPr lang="en-US" sz="2400" b="1" dirty="0"/>
              <a:t>Flow Chart</a:t>
            </a:r>
            <a:endParaRPr lang="en-IN" sz="2400" b="1" dirty="0"/>
          </a:p>
        </p:txBody>
      </p:sp>
      <p:pic>
        <p:nvPicPr>
          <p:cNvPr id="1026" name="Picture 2" descr="COA | Booth's Multiplication Algorithm - javatpoint">
            <a:extLst>
              <a:ext uri="{FF2B5EF4-FFF2-40B4-BE49-F238E27FC236}">
                <a16:creationId xmlns:a16="http://schemas.microsoft.com/office/drawing/2014/main" id="{4EE9CC01-9C42-D72F-D367-337C5D47DD4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2576" y="1019175"/>
            <a:ext cx="8886824" cy="566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932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olved) - Show the step-by-step multiplication process using Booth  algorithm... - (1 Answer) | Transtutors">
            <a:extLst>
              <a:ext uri="{FF2B5EF4-FFF2-40B4-BE49-F238E27FC236}">
                <a16:creationId xmlns:a16="http://schemas.microsoft.com/office/drawing/2014/main" id="{D3880C44-C92A-5EB3-77EA-E16A6D4F19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0"/>
            <a:ext cx="9039225" cy="665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1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urtutorials">
            <a:extLst>
              <a:ext uri="{FF2B5EF4-FFF2-40B4-BE49-F238E27FC236}">
                <a16:creationId xmlns:a16="http://schemas.microsoft.com/office/drawing/2014/main" id="{E3C7138F-A316-78D6-5AF8-F3022A232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0"/>
            <a:ext cx="8153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150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4D85E-D46B-4E2F-BCF6-7D818A76D17C}"/>
              </a:ext>
            </a:extLst>
          </p:cNvPr>
          <p:cNvSpPr>
            <a:spLocks noGrp="1"/>
          </p:cNvSpPr>
          <p:nvPr>
            <p:ph type="title"/>
          </p:nvPr>
        </p:nvSpPr>
        <p:spPr/>
        <p:txBody>
          <a:bodyPr>
            <a:noAutofit/>
          </a:bodyPr>
          <a:lstStyle/>
          <a:p>
            <a:r>
              <a:rPr lang="en-US" sz="2800" b="1" i="0" dirty="0">
                <a:effectLst/>
                <a:latin typeface="Roboto"/>
              </a:rPr>
              <a:t>Example –</a:t>
            </a:r>
            <a:r>
              <a:rPr lang="en-US" sz="2800" b="0" i="0" dirty="0">
                <a:effectLst/>
                <a:latin typeface="Roboto"/>
              </a:rPr>
              <a:t> A numerical example of booth’s algorithm is shown below for n = 4. It shows the step by step multiplication of -5 and -7.</a:t>
            </a:r>
            <a:endParaRPr lang="en-IN" sz="2800" dirty="0"/>
          </a:p>
        </p:txBody>
      </p:sp>
      <p:sp>
        <p:nvSpPr>
          <p:cNvPr id="8" name="Content Placeholder 7">
            <a:extLst>
              <a:ext uri="{FF2B5EF4-FFF2-40B4-BE49-F238E27FC236}">
                <a16:creationId xmlns:a16="http://schemas.microsoft.com/office/drawing/2014/main" id="{C7672C40-8FDE-4ED6-9D08-C619AC27547D}"/>
              </a:ext>
            </a:extLst>
          </p:cNvPr>
          <p:cNvSpPr>
            <a:spLocks noGrp="1"/>
          </p:cNvSpPr>
          <p:nvPr>
            <p:ph idx="1"/>
          </p:nvPr>
        </p:nvSpPr>
        <p:spPr/>
        <p:txBody>
          <a:bodyPr>
            <a:normAutofit fontScale="92500" lnSpcReduction="20000"/>
          </a:bodyPr>
          <a:lstStyle/>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MD = -5 = 1011, MD = 1011, MD'+1 = 0101</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MR = -7 = 1001 </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explanation of first step is as follows: Qn+1                             </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 = 0000, MR = 1001, Qn+1 = 0,  SC = 4   </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Qn</a:t>
            </a: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Qn+1 = 10    </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 we do AC + (MD)'+1, which gives AC = 0101</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right shifting AC and MR, we get</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 = 0010, MR = 1100 and Qn+1 = 1 </a:t>
            </a:r>
            <a:endParaRPr lang="en-IN" sz="1800" b="1"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9325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22ED7A4-4423-425D-8E12-1E7FF29AE036}"/>
              </a:ext>
            </a:extLst>
          </p:cNvPr>
          <p:cNvGraphicFramePr>
            <a:graphicFrameLocks noGrp="1"/>
          </p:cNvGraphicFramePr>
          <p:nvPr>
            <p:extLst>
              <p:ext uri="{D42A27DB-BD31-4B8C-83A1-F6EECF244321}">
                <p14:modId xmlns:p14="http://schemas.microsoft.com/office/powerpoint/2010/main" val="2693617267"/>
              </p:ext>
            </p:extLst>
          </p:nvPr>
        </p:nvGraphicFramePr>
        <p:xfrm>
          <a:off x="1" y="0"/>
          <a:ext cx="12125325" cy="6858003"/>
        </p:xfrm>
        <a:graphic>
          <a:graphicData uri="http://schemas.openxmlformats.org/drawingml/2006/table">
            <a:tbl>
              <a:tblPr/>
              <a:tblGrid>
                <a:gridCol w="2425065">
                  <a:extLst>
                    <a:ext uri="{9D8B030D-6E8A-4147-A177-3AD203B41FA5}">
                      <a16:colId xmlns:a16="http://schemas.microsoft.com/office/drawing/2014/main" val="783270429"/>
                    </a:ext>
                  </a:extLst>
                </a:gridCol>
                <a:gridCol w="2425065">
                  <a:extLst>
                    <a:ext uri="{9D8B030D-6E8A-4147-A177-3AD203B41FA5}">
                      <a16:colId xmlns:a16="http://schemas.microsoft.com/office/drawing/2014/main" val="21163166"/>
                    </a:ext>
                  </a:extLst>
                </a:gridCol>
                <a:gridCol w="2425065">
                  <a:extLst>
                    <a:ext uri="{9D8B030D-6E8A-4147-A177-3AD203B41FA5}">
                      <a16:colId xmlns:a16="http://schemas.microsoft.com/office/drawing/2014/main" val="3764924722"/>
                    </a:ext>
                  </a:extLst>
                </a:gridCol>
                <a:gridCol w="2425065">
                  <a:extLst>
                    <a:ext uri="{9D8B030D-6E8A-4147-A177-3AD203B41FA5}">
                      <a16:colId xmlns:a16="http://schemas.microsoft.com/office/drawing/2014/main" val="526238784"/>
                    </a:ext>
                  </a:extLst>
                </a:gridCol>
                <a:gridCol w="2425065">
                  <a:extLst>
                    <a:ext uri="{9D8B030D-6E8A-4147-A177-3AD203B41FA5}">
                      <a16:colId xmlns:a16="http://schemas.microsoft.com/office/drawing/2014/main" val="2860309701"/>
                    </a:ext>
                  </a:extLst>
                </a:gridCol>
              </a:tblGrid>
              <a:tr h="883363">
                <a:tc>
                  <a:txBody>
                    <a:bodyPr/>
                    <a:lstStyle/>
                    <a:p>
                      <a:pPr algn="ctr" fontAlgn="base"/>
                      <a:r>
                        <a:rPr lang="en-IN" b="1" cap="all">
                          <a:solidFill>
                            <a:srgbClr val="000000"/>
                          </a:solidFill>
                          <a:effectLst/>
                        </a:rPr>
                        <a:t>PERATION</a:t>
                      </a:r>
                    </a:p>
                  </a:txBody>
                  <a:tcPr marL="50800" marR="50800" marT="50800" marB="50800" anchor="ctr">
                    <a:lnL>
                      <a:noFill/>
                    </a:lnL>
                    <a:lnR>
                      <a:noFill/>
                    </a:lnR>
                    <a:lnT>
                      <a:noFill/>
                    </a:lnT>
                    <a:lnB w="6350" cap="flat" cmpd="sng" algn="ctr">
                      <a:solidFill>
                        <a:srgbClr val="EDEDED"/>
                      </a:solidFill>
                      <a:prstDash val="solid"/>
                      <a:round/>
                      <a:headEnd type="none" w="med" len="med"/>
                      <a:tailEnd type="none" w="med" len="med"/>
                    </a:lnB>
                    <a:solidFill>
                      <a:srgbClr val="4CB96B"/>
                    </a:solidFill>
                  </a:tcPr>
                </a:tc>
                <a:tc>
                  <a:txBody>
                    <a:bodyPr/>
                    <a:lstStyle/>
                    <a:p>
                      <a:pPr algn="ctr" fontAlgn="base"/>
                      <a:r>
                        <a:rPr lang="en-IN" b="1" cap="all">
                          <a:solidFill>
                            <a:srgbClr val="000000"/>
                          </a:solidFill>
                          <a:effectLst/>
                        </a:rPr>
                        <a:t>AC</a:t>
                      </a:r>
                    </a:p>
                  </a:txBody>
                  <a:tcPr marL="50800" marR="50800" marT="50800" marB="50800" anchor="ctr">
                    <a:lnL>
                      <a:noFill/>
                    </a:lnL>
                    <a:lnR>
                      <a:noFill/>
                    </a:lnR>
                    <a:lnT>
                      <a:noFill/>
                    </a:lnT>
                    <a:lnB w="6350" cap="flat" cmpd="sng" algn="ctr">
                      <a:solidFill>
                        <a:srgbClr val="EDEDED"/>
                      </a:solidFill>
                      <a:prstDash val="solid"/>
                      <a:round/>
                      <a:headEnd type="none" w="med" len="med"/>
                      <a:tailEnd type="none" w="med" len="med"/>
                    </a:lnB>
                    <a:solidFill>
                      <a:srgbClr val="4CB96B"/>
                    </a:solidFill>
                  </a:tcPr>
                </a:tc>
                <a:tc>
                  <a:txBody>
                    <a:bodyPr/>
                    <a:lstStyle/>
                    <a:p>
                      <a:pPr algn="ctr" fontAlgn="base"/>
                      <a:r>
                        <a:rPr lang="en-IN" b="1" cap="all">
                          <a:solidFill>
                            <a:srgbClr val="000000"/>
                          </a:solidFill>
                          <a:effectLst/>
                        </a:rPr>
                        <a:t>MR</a:t>
                      </a:r>
                    </a:p>
                  </a:txBody>
                  <a:tcPr marL="50800" marR="50800" marT="50800" marB="50800" anchor="ctr">
                    <a:lnL>
                      <a:noFill/>
                    </a:lnL>
                    <a:lnR>
                      <a:noFill/>
                    </a:lnR>
                    <a:lnT>
                      <a:noFill/>
                    </a:lnT>
                    <a:lnB w="6350" cap="flat" cmpd="sng" algn="ctr">
                      <a:solidFill>
                        <a:srgbClr val="EDEDED"/>
                      </a:solidFill>
                      <a:prstDash val="solid"/>
                      <a:round/>
                      <a:headEnd type="none" w="med" len="med"/>
                      <a:tailEnd type="none" w="med" len="med"/>
                    </a:lnB>
                    <a:solidFill>
                      <a:srgbClr val="4CB96B"/>
                    </a:solidFill>
                  </a:tcPr>
                </a:tc>
                <a:tc>
                  <a:txBody>
                    <a:bodyPr/>
                    <a:lstStyle/>
                    <a:p>
                      <a:pPr algn="ctr" fontAlgn="base"/>
                      <a:r>
                        <a:rPr lang="en-IN" b="1" cap="all">
                          <a:solidFill>
                            <a:srgbClr val="000000"/>
                          </a:solidFill>
                          <a:effectLst/>
                        </a:rPr>
                        <a:t>QN+1</a:t>
                      </a:r>
                    </a:p>
                  </a:txBody>
                  <a:tcPr marL="50800" marR="50800" marT="50800" marB="50800" anchor="ctr">
                    <a:lnL>
                      <a:noFill/>
                    </a:lnL>
                    <a:lnR>
                      <a:noFill/>
                    </a:lnR>
                    <a:lnT>
                      <a:noFill/>
                    </a:lnT>
                    <a:lnB w="6350" cap="flat" cmpd="sng" algn="ctr">
                      <a:solidFill>
                        <a:srgbClr val="EDEDED"/>
                      </a:solidFill>
                      <a:prstDash val="solid"/>
                      <a:round/>
                      <a:headEnd type="none" w="med" len="med"/>
                      <a:tailEnd type="none" w="med" len="med"/>
                    </a:lnB>
                    <a:solidFill>
                      <a:srgbClr val="4CB96B"/>
                    </a:solidFill>
                  </a:tcPr>
                </a:tc>
                <a:tc>
                  <a:txBody>
                    <a:bodyPr/>
                    <a:lstStyle/>
                    <a:p>
                      <a:pPr algn="ctr" fontAlgn="base"/>
                      <a:r>
                        <a:rPr lang="en-IN" b="1" cap="all">
                          <a:solidFill>
                            <a:srgbClr val="000000"/>
                          </a:solidFill>
                          <a:effectLst/>
                        </a:rPr>
                        <a:t>SC</a:t>
                      </a:r>
                    </a:p>
                  </a:txBody>
                  <a:tcPr marL="50800" marR="50800" marT="50800" marB="50800" anchor="ctr">
                    <a:lnL>
                      <a:noFill/>
                    </a:lnL>
                    <a:lnR>
                      <a:noFill/>
                    </a:lnR>
                    <a:lnT>
                      <a:noFill/>
                    </a:lnT>
                    <a:lnB w="6350" cap="flat" cmpd="sng" algn="ctr">
                      <a:solidFill>
                        <a:srgbClr val="EDEDED"/>
                      </a:solidFill>
                      <a:prstDash val="solid"/>
                      <a:round/>
                      <a:headEnd type="none" w="med" len="med"/>
                      <a:tailEnd type="none" w="med" len="med"/>
                    </a:lnB>
                    <a:solidFill>
                      <a:srgbClr val="4CB96B"/>
                    </a:solidFill>
                  </a:tcPr>
                </a:tc>
                <a:extLst>
                  <a:ext uri="{0D108BD9-81ED-4DB2-BD59-A6C34878D82A}">
                    <a16:rowId xmlns:a16="http://schemas.microsoft.com/office/drawing/2014/main" val="3405956603"/>
                  </a:ext>
                </a:extLst>
              </a:tr>
              <a:tr h="853520">
                <a:tc>
                  <a:txBody>
                    <a:bodyPr/>
                    <a:lstStyle/>
                    <a:p>
                      <a:pPr algn="ctr" fontAlgn="base"/>
                      <a:endParaRPr lang="en-IN" b="0">
                        <a:effectLst/>
                      </a:endParaRP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0000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1001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4</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2333526112"/>
                  </a:ext>
                </a:extLst>
              </a:tr>
              <a:tr h="853520">
                <a:tc>
                  <a:txBody>
                    <a:bodyPr/>
                    <a:lstStyle/>
                    <a:p>
                      <a:pPr algn="ctr" fontAlgn="base"/>
                      <a:r>
                        <a:rPr lang="en-IN" b="0">
                          <a:effectLst/>
                        </a:rPr>
                        <a:t>AC + MD’ + 1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0101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1001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l" fontAlgn="base"/>
                      <a:endParaRPr lang="en-IN" b="0">
                        <a:effectLst/>
                      </a:endParaRP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4253214114"/>
                  </a:ext>
                </a:extLst>
              </a:tr>
              <a:tr h="853520">
                <a:tc>
                  <a:txBody>
                    <a:bodyPr/>
                    <a:lstStyle/>
                    <a:p>
                      <a:pPr algn="ctr" fontAlgn="base"/>
                      <a:r>
                        <a:rPr lang="en-IN" b="0">
                          <a:effectLst/>
                        </a:rPr>
                        <a:t>ASHR</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0010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1100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3</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170494078"/>
                  </a:ext>
                </a:extLst>
              </a:tr>
              <a:tr h="853520">
                <a:tc>
                  <a:txBody>
                    <a:bodyPr/>
                    <a:lstStyle/>
                    <a:p>
                      <a:pPr algn="ctr" fontAlgn="base"/>
                      <a:r>
                        <a:rPr lang="en-IN" b="0">
                          <a:effectLst/>
                        </a:rPr>
                        <a:t>AC + MR</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1101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1100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endParaRPr lang="en-IN" b="0">
                        <a:effectLst/>
                      </a:endParaRP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706866292"/>
                  </a:ext>
                </a:extLst>
              </a:tr>
              <a:tr h="853520">
                <a:tc>
                  <a:txBody>
                    <a:bodyPr/>
                    <a:lstStyle/>
                    <a:p>
                      <a:pPr algn="ctr" fontAlgn="base"/>
                      <a:r>
                        <a:rPr lang="en-IN" b="0">
                          <a:effectLst/>
                        </a:rPr>
                        <a:t>ASHR</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1110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1110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2</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955277999"/>
                  </a:ext>
                </a:extLst>
              </a:tr>
              <a:tr h="853520">
                <a:tc>
                  <a:txBody>
                    <a:bodyPr/>
                    <a:lstStyle/>
                    <a:p>
                      <a:pPr algn="ctr" fontAlgn="base"/>
                      <a:r>
                        <a:rPr lang="en-IN" b="0">
                          <a:effectLst/>
                        </a:rPr>
                        <a:t>ASHR</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1111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0111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tc>
                  <a:txBody>
                    <a:bodyPr/>
                    <a:lstStyle/>
                    <a:p>
                      <a:pPr algn="ctr" fontAlgn="base"/>
                      <a:r>
                        <a:rPr lang="en-IN" b="0">
                          <a:effectLst/>
                        </a:rPr>
                        <a:t>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275457081"/>
                  </a:ext>
                </a:extLst>
              </a:tr>
              <a:tr h="853520">
                <a:tc>
                  <a:txBody>
                    <a:bodyPr/>
                    <a:lstStyle/>
                    <a:p>
                      <a:pPr algn="ctr" fontAlgn="base"/>
                      <a:r>
                        <a:rPr lang="en-IN" b="0">
                          <a:effectLst/>
                        </a:rPr>
                        <a:t>AC + MD’ + 1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a:noFill/>
                    </a:lnB>
                  </a:tcPr>
                </a:tc>
                <a:tc>
                  <a:txBody>
                    <a:bodyPr/>
                    <a:lstStyle/>
                    <a:p>
                      <a:pPr algn="ctr" fontAlgn="base"/>
                      <a:r>
                        <a:rPr lang="en-IN" b="0">
                          <a:effectLst/>
                        </a:rPr>
                        <a:t>0010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a:noFill/>
                    </a:lnB>
                  </a:tcPr>
                </a:tc>
                <a:tc>
                  <a:txBody>
                    <a:bodyPr/>
                    <a:lstStyle/>
                    <a:p>
                      <a:pPr algn="ctr" fontAlgn="base"/>
                      <a:r>
                        <a:rPr lang="en-IN" b="0">
                          <a:effectLst/>
                        </a:rPr>
                        <a:t>0011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a:noFill/>
                    </a:lnB>
                  </a:tcPr>
                </a:tc>
                <a:tc>
                  <a:txBody>
                    <a:bodyPr/>
                    <a:lstStyle/>
                    <a:p>
                      <a:pPr algn="ctr" fontAlgn="base"/>
                      <a:r>
                        <a:rPr lang="en-IN" b="0">
                          <a:effectLst/>
                        </a:rPr>
                        <a:t>1</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a:noFill/>
                    </a:lnB>
                  </a:tcPr>
                </a:tc>
                <a:tc>
                  <a:txBody>
                    <a:bodyPr/>
                    <a:lstStyle/>
                    <a:p>
                      <a:pPr algn="ctr" fontAlgn="base"/>
                      <a:r>
                        <a:rPr lang="en-IN" b="0" dirty="0">
                          <a:effectLst/>
                        </a:rPr>
                        <a:t>0</a:t>
                      </a:r>
                    </a:p>
                  </a:txBody>
                  <a:tcPr marL="88900" marR="88900" marT="44450" marB="44450" anchor="ctr">
                    <a:lnL>
                      <a:noFill/>
                    </a:lnL>
                    <a:lnR>
                      <a:noFill/>
                    </a:lnR>
                    <a:lnT w="6350" cap="flat" cmpd="sng" algn="ctr">
                      <a:solidFill>
                        <a:srgbClr val="EDEDED"/>
                      </a:solidFill>
                      <a:prstDash val="solid"/>
                      <a:round/>
                      <a:headEnd type="none" w="med" len="med"/>
                      <a:tailEnd type="none" w="med" len="med"/>
                    </a:lnT>
                    <a:lnB>
                      <a:noFill/>
                    </a:lnB>
                  </a:tcPr>
                </a:tc>
                <a:extLst>
                  <a:ext uri="{0D108BD9-81ED-4DB2-BD59-A6C34878D82A}">
                    <a16:rowId xmlns:a16="http://schemas.microsoft.com/office/drawing/2014/main" val="3706066900"/>
                  </a:ext>
                </a:extLst>
              </a:tr>
            </a:tbl>
          </a:graphicData>
        </a:graphic>
      </p:graphicFrame>
    </p:spTree>
    <p:extLst>
      <p:ext uri="{BB962C8B-B14F-4D97-AF65-F5344CB8AC3E}">
        <p14:creationId xmlns:p14="http://schemas.microsoft.com/office/powerpoint/2010/main" val="3522312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7180-9E55-4DAA-8682-8C02B4C24117}"/>
              </a:ext>
            </a:extLst>
          </p:cNvPr>
          <p:cNvSpPr>
            <a:spLocks noGrp="1"/>
          </p:cNvSpPr>
          <p:nvPr>
            <p:ph type="title"/>
          </p:nvPr>
        </p:nvSpPr>
        <p:spPr>
          <a:xfrm>
            <a:off x="1484311" y="685800"/>
            <a:ext cx="10018713" cy="790575"/>
          </a:xfrm>
        </p:spPr>
        <p:txBody>
          <a:bodyPr/>
          <a:lstStyle/>
          <a:p>
            <a:r>
              <a:rPr lang="en-US" dirty="0"/>
              <a:t>Practice Questions</a:t>
            </a:r>
            <a:endParaRPr lang="en-IN" dirty="0"/>
          </a:p>
        </p:txBody>
      </p:sp>
      <p:sp>
        <p:nvSpPr>
          <p:cNvPr id="3" name="Content Placeholder 2">
            <a:extLst>
              <a:ext uri="{FF2B5EF4-FFF2-40B4-BE49-F238E27FC236}">
                <a16:creationId xmlns:a16="http://schemas.microsoft.com/office/drawing/2014/main" id="{BFE4F108-99BE-4985-AF27-757ECA13F239}"/>
              </a:ext>
            </a:extLst>
          </p:cNvPr>
          <p:cNvSpPr>
            <a:spLocks noGrp="1"/>
          </p:cNvSpPr>
          <p:nvPr>
            <p:ph idx="1"/>
          </p:nvPr>
        </p:nvSpPr>
        <p:spPr>
          <a:xfrm>
            <a:off x="1484310" y="2238375"/>
            <a:ext cx="10018713" cy="3552825"/>
          </a:xfrm>
        </p:spPr>
        <p:txBody>
          <a:bodyPr>
            <a:normAutofit fontScale="850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1.Multiply decimal +5 by decimal +4using booth algorithm with four bit register.</a:t>
            </a:r>
          </a:p>
          <a:p>
            <a:pPr marL="0" indent="0">
              <a:buNone/>
            </a:pPr>
            <a:r>
              <a:rPr lang="en-US" dirty="0"/>
              <a:t>2. Multiply decimal +5 by decimal -4 using booth algorithm with four bit register.</a:t>
            </a:r>
          </a:p>
          <a:p>
            <a:pPr marL="0" indent="0">
              <a:buNone/>
            </a:pPr>
            <a:r>
              <a:rPr lang="en-US" dirty="0"/>
              <a:t>3. Multiply decimal -5 by decimal -4using booth algorithm with four bit register.</a:t>
            </a:r>
          </a:p>
          <a:p>
            <a:pPr marL="0" indent="0">
              <a:buNone/>
            </a:pPr>
            <a:r>
              <a:rPr lang="en-US" dirty="0"/>
              <a:t>4. Multiply decimal -5 by decimal + 4using booth algorithm with four bit register.</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IN" dirty="0"/>
          </a:p>
        </p:txBody>
      </p:sp>
    </p:spTree>
    <p:extLst>
      <p:ext uri="{BB962C8B-B14F-4D97-AF65-F5344CB8AC3E}">
        <p14:creationId xmlns:p14="http://schemas.microsoft.com/office/powerpoint/2010/main" val="2378152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027E-86D6-4B75-8856-AB9F6CA800A1}"/>
              </a:ext>
            </a:extLst>
          </p:cNvPr>
          <p:cNvSpPr>
            <a:spLocks noGrp="1"/>
          </p:cNvSpPr>
          <p:nvPr>
            <p:ph type="title"/>
          </p:nvPr>
        </p:nvSpPr>
        <p:spPr/>
        <p:txBody>
          <a:bodyPr/>
          <a:lstStyle/>
          <a:p>
            <a:r>
              <a:rPr lang="en-US" dirty="0"/>
              <a:t>Practice Questions</a:t>
            </a:r>
            <a:endParaRPr lang="en-IN" dirty="0"/>
          </a:p>
        </p:txBody>
      </p:sp>
      <p:sp>
        <p:nvSpPr>
          <p:cNvPr id="3" name="Content Placeholder 2">
            <a:extLst>
              <a:ext uri="{FF2B5EF4-FFF2-40B4-BE49-F238E27FC236}">
                <a16:creationId xmlns:a16="http://schemas.microsoft.com/office/drawing/2014/main" id="{04FF709E-00DC-459F-9CF4-6192CE30D920}"/>
              </a:ext>
            </a:extLst>
          </p:cNvPr>
          <p:cNvSpPr>
            <a:spLocks noGrp="1"/>
          </p:cNvSpPr>
          <p:nvPr>
            <p:ph idx="1"/>
          </p:nvPr>
        </p:nvSpPr>
        <p:spPr/>
        <p:txBody>
          <a:bodyPr/>
          <a:lstStyle/>
          <a:p>
            <a:r>
              <a:rPr lang="en-US" dirty="0"/>
              <a:t>Show the step by step multiplication process using BOOTH  algorithm when the following numbers are </a:t>
            </a:r>
            <a:r>
              <a:rPr lang="en-US" dirty="0" err="1"/>
              <a:t>multiplied.Assume</a:t>
            </a:r>
            <a:r>
              <a:rPr lang="en-US" dirty="0"/>
              <a:t>  5 -bit registers that hold signed numbers. The multiplicand is both cases is</a:t>
            </a:r>
          </a:p>
          <a:p>
            <a:r>
              <a:rPr lang="en-US" dirty="0"/>
              <a:t>(-12) x(-11)</a:t>
            </a:r>
          </a:p>
          <a:p>
            <a:r>
              <a:rPr lang="en-US" dirty="0"/>
              <a:t>(+10) x(-14)</a:t>
            </a:r>
            <a:endParaRPr lang="en-IN" dirty="0"/>
          </a:p>
        </p:txBody>
      </p:sp>
    </p:spTree>
    <p:extLst>
      <p:ext uri="{BB962C8B-B14F-4D97-AF65-F5344CB8AC3E}">
        <p14:creationId xmlns:p14="http://schemas.microsoft.com/office/powerpoint/2010/main" val="1637105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B094-F176-407D-9990-2E732D925B7B}"/>
              </a:ext>
            </a:extLst>
          </p:cNvPr>
          <p:cNvSpPr>
            <a:spLocks noGrp="1"/>
          </p:cNvSpPr>
          <p:nvPr>
            <p:ph type="title"/>
          </p:nvPr>
        </p:nvSpPr>
        <p:spPr>
          <a:xfrm>
            <a:off x="1123951" y="685801"/>
            <a:ext cx="10379074" cy="647700"/>
          </a:xfrm>
        </p:spPr>
        <p:txBody>
          <a:bodyPr>
            <a:normAutofit fontScale="90000"/>
          </a:bodyPr>
          <a:lstStyle/>
          <a:p>
            <a:r>
              <a:rPr lang="en-US" dirty="0"/>
              <a:t>Array Multiplier</a:t>
            </a:r>
            <a:endParaRPr lang="en-IN" dirty="0"/>
          </a:p>
        </p:txBody>
      </p:sp>
      <p:pic>
        <p:nvPicPr>
          <p:cNvPr id="1026" name="Picture 2" descr="Solved: How Can You Modify The 2-bit By 2-bit Binary Multi... | Chegg.com">
            <a:extLst>
              <a:ext uri="{FF2B5EF4-FFF2-40B4-BE49-F238E27FC236}">
                <a16:creationId xmlns:a16="http://schemas.microsoft.com/office/drawing/2014/main" id="{626D86B7-CEDD-4DCC-8C71-18B8C51BC5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23950" y="1333501"/>
            <a:ext cx="10379074" cy="54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56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B0326-85C7-4678-AAA7-158B12E3443B}"/>
              </a:ext>
            </a:extLst>
          </p:cNvPr>
          <p:cNvSpPr>
            <a:spLocks noGrp="1"/>
          </p:cNvSpPr>
          <p:nvPr>
            <p:ph type="title"/>
          </p:nvPr>
        </p:nvSpPr>
        <p:spPr>
          <a:xfrm>
            <a:off x="1484311" y="685801"/>
            <a:ext cx="10018713" cy="533400"/>
          </a:xfrm>
        </p:spPr>
        <p:txBody>
          <a:bodyPr>
            <a:normAutofit fontScale="90000"/>
          </a:bodyPr>
          <a:lstStyle/>
          <a:p>
            <a:r>
              <a:rPr lang="en-US" dirty="0">
                <a:latin typeface="Arial Black" panose="020B0A04020102020204" pitchFamily="34" charset="0"/>
              </a:rPr>
              <a:t>4-Bit by 3-Bit Array Multiplier</a:t>
            </a:r>
            <a:endParaRPr lang="en-IN" dirty="0">
              <a:latin typeface="Arial Black" panose="020B0A04020102020204" pitchFamily="34" charset="0"/>
            </a:endParaRPr>
          </a:p>
        </p:txBody>
      </p:sp>
      <p:pic>
        <p:nvPicPr>
          <p:cNvPr id="2050" name="Picture 2" descr="Solved: For a binary multiplier that multiplies two unsigned fo... |  Chegg.com">
            <a:extLst>
              <a:ext uri="{FF2B5EF4-FFF2-40B4-BE49-F238E27FC236}">
                <a16:creationId xmlns:a16="http://schemas.microsoft.com/office/drawing/2014/main" id="{99ED03C9-281F-4D37-B8FB-E411BB5D2A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4311" y="1219200"/>
            <a:ext cx="10621963"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574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chematic of 3x3 multiplier using 3-bit full adder | Electronic schematics,  Multiplication, What is digital">
            <a:extLst>
              <a:ext uri="{FF2B5EF4-FFF2-40B4-BE49-F238E27FC236}">
                <a16:creationId xmlns:a16="http://schemas.microsoft.com/office/drawing/2014/main" id="{6A5119EA-E804-4181-8352-CCE26D29E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4" y="0"/>
            <a:ext cx="108489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37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81CB-7103-44C1-87C9-F60A7227E918}"/>
              </a:ext>
            </a:extLst>
          </p:cNvPr>
          <p:cNvSpPr>
            <a:spLocks noGrp="1"/>
          </p:cNvSpPr>
          <p:nvPr>
            <p:ph type="title"/>
          </p:nvPr>
        </p:nvSpPr>
        <p:spPr/>
        <p:txBody>
          <a:bodyPr/>
          <a:lstStyle/>
          <a:p>
            <a:r>
              <a:rPr lang="en-US" dirty="0"/>
              <a:t>Practice Questions</a:t>
            </a:r>
            <a:endParaRPr lang="en-IN" dirty="0"/>
          </a:p>
        </p:txBody>
      </p:sp>
      <p:sp>
        <p:nvSpPr>
          <p:cNvPr id="3" name="Content Placeholder 2">
            <a:extLst>
              <a:ext uri="{FF2B5EF4-FFF2-40B4-BE49-F238E27FC236}">
                <a16:creationId xmlns:a16="http://schemas.microsoft.com/office/drawing/2014/main" id="{C0BCB2CB-D92D-4CE2-8033-3069CED675DE}"/>
              </a:ext>
            </a:extLst>
          </p:cNvPr>
          <p:cNvSpPr>
            <a:spLocks noGrp="1"/>
          </p:cNvSpPr>
          <p:nvPr>
            <p:ph idx="1"/>
          </p:nvPr>
        </p:nvSpPr>
        <p:spPr/>
        <p:txBody>
          <a:bodyPr/>
          <a:lstStyle/>
          <a:p>
            <a:r>
              <a:rPr lang="en-US" b="1" dirty="0"/>
              <a:t>Design 3 bit by 3 bit array multiplier</a:t>
            </a:r>
            <a:endParaRPr lang="en-IN" b="1" dirty="0"/>
          </a:p>
        </p:txBody>
      </p:sp>
    </p:spTree>
    <p:extLst>
      <p:ext uri="{BB962C8B-B14F-4D97-AF65-F5344CB8AC3E}">
        <p14:creationId xmlns:p14="http://schemas.microsoft.com/office/powerpoint/2010/main" val="2952906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695</TotalTime>
  <Words>450</Words>
  <Application>Microsoft Office PowerPoint</Application>
  <PresentationFormat>Widescreen</PresentationFormat>
  <Paragraphs>80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Black</vt:lpstr>
      <vt:lpstr>Corbel</vt:lpstr>
      <vt:lpstr>Roboto</vt:lpstr>
      <vt:lpstr>Times New Roman</vt:lpstr>
      <vt:lpstr>Parallax</vt:lpstr>
      <vt:lpstr>BOOTH ALGORITHM</vt:lpstr>
      <vt:lpstr>Multiplication Algorithm in 2’s Complement  Representation</vt:lpstr>
      <vt:lpstr>Hardware Implementation</vt:lpstr>
      <vt:lpstr>Flow Chart</vt:lpstr>
      <vt:lpstr>PowerPoint Presentation</vt:lpstr>
      <vt:lpstr>PowerPoint Presentation</vt:lpstr>
      <vt:lpstr>Example – A numerical example of booth’s algorithm is shown below for n = 4. It shows the step by step multiplication of -5 and -7.</vt:lpstr>
      <vt:lpstr>PowerPoint Presentation</vt:lpstr>
      <vt:lpstr>Practice Questions</vt:lpstr>
      <vt:lpstr>Practice Questions</vt:lpstr>
      <vt:lpstr>Array Multiplier</vt:lpstr>
      <vt:lpstr>4-Bit by 3-Bit Array Multiplier</vt:lpstr>
      <vt:lpstr>PowerPoint Presentation</vt:lpstr>
      <vt:lpstr>Practice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BOOTH ALGORITHM</dc:title>
  <dc:creator>Amrita Bhatnagar</dc:creator>
  <cp:lastModifiedBy>hp</cp:lastModifiedBy>
  <cp:revision>20</cp:revision>
  <dcterms:created xsi:type="dcterms:W3CDTF">2020-09-14T05:40:20Z</dcterms:created>
  <dcterms:modified xsi:type="dcterms:W3CDTF">2024-11-05T05:37:18Z</dcterms:modified>
</cp:coreProperties>
</file>