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presProps.xml" ContentType="application/vnd.openxmlformats-officedocument.presentationml.presPro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9" r:id="rId6"/>
    <p:sldMasterId id="2147483661" r:id="rId7"/>
    <p:sldMasterId id="2147483663" r:id="rId8"/>
    <p:sldMasterId id="2147483665" r:id="rId9"/>
    <p:sldMasterId id="2147483667" r:id="rId10"/>
    <p:sldMasterId id="2147483669" r:id="rId11"/>
    <p:sldMasterId id="2147483671" r:id="rId12"/>
  </p:sld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Lst>
  <p:sldSz cx="12192000"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 Id="rId44" Type="http://schemas.openxmlformats.org/officeDocument/2006/relationships/slide" Target="slides/slide32.xml"/><Relationship Id="rId45" Type="http://schemas.openxmlformats.org/officeDocument/2006/relationships/slide" Target="slides/slide33.xml"/><Relationship Id="rId46" Type="http://schemas.openxmlformats.org/officeDocument/2006/relationships/slide" Target="slides/slide34.xml"/><Relationship Id="rId47" Type="http://schemas.openxmlformats.org/officeDocument/2006/relationships/slide" Target="slides/slide35.xml"/><Relationship Id="rId48" Type="http://schemas.openxmlformats.org/officeDocument/2006/relationships/slide" Target="slides/slide36.xml"/><Relationship Id="rId4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alibri"/>
            </a:endParaRPr>
          </a:p>
        </p:txBody>
      </p:sp>
      <p:sp>
        <p:nvSpPr>
          <p:cNvPr id="5"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en-US" sz="3200" strike="noStrike" u="none">
              <a:solidFill>
                <a:srgbClr val="000000"/>
              </a:solidFill>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D9467FCD-420A-43B4-89E0-B35A9486C408}"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7F0F2A4E-4A36-48A6-BCDF-52F34412491E}"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FBCFE75C-A806-4A6C-9CA2-D15F0342F1EF}"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alibri"/>
            </a:endParaRPr>
          </a:p>
        </p:txBody>
      </p:sp>
      <p:sp>
        <p:nvSpPr>
          <p:cNvPr id="22"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en-US" sz="2800" strike="noStrike" u="none">
              <a:solidFill>
                <a:schemeClr val="dk1"/>
              </a:solidFill>
              <a:uFillTx/>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2D2F5D16-A629-406B-9ADC-337DC72C119F}"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alibri"/>
            </a:endParaRPr>
          </a:p>
        </p:txBody>
      </p:sp>
      <p:sp>
        <p:nvSpPr>
          <p:cNvPr id="24"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en-US" sz="3200" strike="noStrike" u="none">
              <a:solidFill>
                <a:srgbClr val="000000"/>
              </a:solidFill>
              <a:uFillTx/>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BEEF9E28-0EB2-4A62-909D-A31278F8DEDE}"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Content">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1613A605-52B4-4632-8577-7324F9BC1877}" type="slidenum">
              <a:t>&lt;#&gt;</a:t>
            </a:fld>
          </a:p>
        </p:txBody>
      </p:sp>
      <p:sp>
        <p:nvSpPr>
          <p:cNvPr id="4" name="PlaceHolder 3"/>
          <p:cNvSpPr>
            <a:spLocks noGrp="1"/>
          </p:cNvSpPr>
          <p:nvPr>
            <p:ph type="dt" idx="10"/>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itle and Content">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EB64E4D7-3D21-45C9-B325-5F878736D5E9}" type="slidenum">
              <a:t>&lt;#&gt;</a:t>
            </a:fld>
          </a:p>
        </p:txBody>
      </p:sp>
      <p:sp>
        <p:nvSpPr>
          <p:cNvPr id="4" name="PlaceHolder 3"/>
          <p:cNvSpPr>
            <a:spLocks noGrp="1"/>
          </p:cNvSpPr>
          <p:nvPr>
            <p:ph type="dt" idx="10"/>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269D662A-53DF-4724-9011-EF6BEC2B9FE9}" type="slidenum">
              <a:t>&lt;#&gt;</a:t>
            </a:fld>
          </a:p>
        </p:txBody>
      </p:sp>
      <p:sp>
        <p:nvSpPr>
          <p:cNvPr id="4" name="PlaceHolder 3"/>
          <p:cNvSpPr>
            <a:spLocks noGrp="1"/>
          </p:cNvSpPr>
          <p:nvPr>
            <p:ph type="dt" idx="1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alibri"/>
            </a:endParaRPr>
          </a:p>
        </p:txBody>
      </p:sp>
      <p:sp>
        <p:nvSpPr>
          <p:cNvPr id="37"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US" sz="2800" strike="noStrike" u="none">
              <a:solidFill>
                <a:schemeClr val="dk1"/>
              </a:solidFill>
              <a:uFillTx/>
              <a:latin typeface="Calibri"/>
            </a:endParaRPr>
          </a:p>
        </p:txBody>
      </p:sp>
      <p:sp>
        <p:nvSpPr>
          <p:cNvPr id="38"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US" sz="2800" strike="noStrike" u="none">
              <a:solidFill>
                <a:schemeClr val="dk1"/>
              </a:solidFill>
              <a:uFillTx/>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9A4C31FC-32D1-4D25-AAC5-8234A129F80A}" type="slidenum">
              <a:t>&lt;#&gt;</a:t>
            </a:fld>
          </a:p>
        </p:txBody>
      </p:sp>
      <p:sp>
        <p:nvSpPr>
          <p:cNvPr id="7" name="PlaceHolder 6"/>
          <p:cNvSpPr>
            <a:spLocks noGrp="1"/>
          </p:cNvSpPr>
          <p:nvPr>
            <p:ph type="dt" idx="16"/>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72E5296C-BE22-4728-AABF-1100857DC861}" type="slidenum">
              <a:t>&lt;#&gt;</a:t>
            </a:fld>
          </a:p>
        </p:txBody>
      </p:sp>
      <p:sp>
        <p:nvSpPr>
          <p:cNvPr id="4" name="PlaceHolder 3"/>
          <p:cNvSpPr>
            <a:spLocks noGrp="1"/>
          </p:cNvSpPr>
          <p:nvPr>
            <p:ph type="dt" idx="19"/>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6305C44B-13F3-4741-A277-A6B9B5490A6F}" type="slidenum">
              <a:t>&lt;#&gt;</a:t>
            </a:fld>
          </a:p>
        </p:txBody>
      </p:sp>
      <p:sp>
        <p:nvSpPr>
          <p:cNvPr id="5" name="PlaceHolder 4"/>
          <p:cNvSpPr>
            <a:spLocks noGrp="1"/>
          </p:cNvSpPr>
          <p:nvPr>
            <p:ph type="dt" idx="22"/>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78B5A096-2C22-40A6-A382-7C0A57F3398C}" type="slidenum">
              <a:t>&lt;#&gt;</a:t>
            </a:fld>
          </a:p>
        </p:txBody>
      </p:sp>
      <p:sp>
        <p:nvSpPr>
          <p:cNvPr id="4" name="PlaceHolder 3"/>
          <p:cNvSpPr>
            <a:spLocks noGrp="1"/>
          </p:cNvSpPr>
          <p:nvPr>
            <p:ph type="dt" idx="25"/>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6E04C908-DA03-4C22-86DA-C096415F14AA}" type="slidenum">
              <a:t>&lt;#&gt;</a:t>
            </a:fld>
          </a:p>
        </p:txBody>
      </p:sp>
      <p:sp>
        <p:nvSpPr>
          <p:cNvPr id="4" name="PlaceHolder 3"/>
          <p:cNvSpPr>
            <a:spLocks noGrp="1"/>
          </p:cNvSpPr>
          <p:nvPr>
            <p:ph type="dt" idx="28"/>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D700DA53-4E7E-44C0-A930-68B8CCA49A79}" type="slidenum">
              <a:t>&lt;#&gt;</a:t>
            </a:fld>
          </a:p>
        </p:txBody>
      </p:sp>
      <p:sp>
        <p:nvSpPr>
          <p:cNvPr id="4" name="PlaceHolder 3"/>
          <p:cNvSpPr>
            <a:spLocks noGrp="1"/>
          </p:cNvSpPr>
          <p:nvPr>
            <p:ph type="dt" idx="31"/>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8.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9.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10.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11.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12.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3.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en-US" sz="6000" strike="noStrike" u="none">
                <a:solidFill>
                  <a:schemeClr val="dk1"/>
                </a:solidFill>
                <a:uFillTx/>
                <a:latin typeface="Calibri Light"/>
              </a:rPr>
              <a:t>Click to edit Master title style</a:t>
            </a:r>
            <a:endParaRPr b="0" lang="en-US" sz="6000" strike="noStrike" u="none">
              <a:solidFill>
                <a:schemeClr val="dk1"/>
              </a:solidFill>
              <a:uFillTx/>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682A08B5-B277-401C-B33F-3B61DEE4CFE4}" type="slidenum">
              <a:rPr b="0" lang="en-IN" sz="1200" strike="noStrike" u="none">
                <a:solidFill>
                  <a:schemeClr val="dk1">
                    <a:tint val="75000"/>
                  </a:schemeClr>
                </a:solidFill>
                <a:uFillTx/>
                <a:latin typeface="Calibri"/>
              </a:rPr>
              <a:t>12</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Click to edit Master title style</a:t>
            </a:r>
            <a:endParaRPr b="0" lang="en-US" sz="4400" strike="noStrike" u="none">
              <a:solidFill>
                <a:schemeClr val="dk1"/>
              </a:solidFill>
              <a:uFillTx/>
              <a:latin typeface="Calibri"/>
            </a:endParaRPr>
          </a:p>
        </p:txBody>
      </p:sp>
      <p:sp>
        <p:nvSpPr>
          <p:cNvPr id="7"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8"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9"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10"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82DECB38-D285-4398-910F-3940B673F64E}"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en-US" sz="4400" strike="noStrike" u="none">
                <a:solidFill>
                  <a:schemeClr val="dk1"/>
                </a:solidFill>
                <a:uFillTx/>
                <a:latin typeface="Calibri Light"/>
              </a:rPr>
              <a:t>Click to edit Master title style</a:t>
            </a:r>
            <a:endParaRPr b="0" lang="en-US" sz="4400" strike="noStrike" u="none">
              <a:solidFill>
                <a:schemeClr val="dk1"/>
              </a:solidFill>
              <a:uFillTx/>
              <a:latin typeface="Calibri"/>
            </a:endParaRPr>
          </a:p>
        </p:txBody>
      </p:sp>
      <p:sp>
        <p:nvSpPr>
          <p:cNvPr id="12"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13"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14"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15"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28E3C210-E7C0-42F9-A72F-151FA9B5552A}"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Click to edit Master title style</a:t>
            </a:r>
            <a:endParaRPr b="0" lang="en-US" sz="4400" strike="noStrike" u="none">
              <a:solidFill>
                <a:schemeClr val="dk1"/>
              </a:solidFill>
              <a:uFillTx/>
              <a:latin typeface="Calibri"/>
            </a:endParaRPr>
          </a:p>
        </p:txBody>
      </p:sp>
      <p:sp>
        <p:nvSpPr>
          <p:cNvPr id="17"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18"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19"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20"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992716AD-A106-40C4-BAC7-2CAC48772FE3}"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 id="2147483656" r:id="rId3"/>
    <p:sldLayoutId id="2147483657" r:id="rId4"/>
    <p:sldLayoutId id="2147483658" r:id="rId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en-US" sz="6000" strike="noStrike" u="none">
                <a:solidFill>
                  <a:schemeClr val="dk1"/>
                </a:solidFill>
                <a:uFillTx/>
                <a:latin typeface="Calibri Light"/>
              </a:rPr>
              <a:t>Click to edit Master title style</a:t>
            </a:r>
            <a:endParaRPr b="0" lang="en-US" sz="6000" strike="noStrike" u="none">
              <a:solidFill>
                <a:schemeClr val="dk1"/>
              </a:solidFill>
              <a:uFillTx/>
              <a:latin typeface="Calibri"/>
            </a:endParaRPr>
          </a:p>
        </p:txBody>
      </p:sp>
      <p:sp>
        <p:nvSpPr>
          <p:cNvPr id="26"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chemeClr val="dk1">
                    <a:tint val="75000"/>
                  </a:schemeClr>
                </a:solidFill>
                <a:uFillTx/>
                <a:latin typeface="Calibri"/>
              </a:rPr>
              <a:t>Click to edit Master text styles</a:t>
            </a:r>
            <a:endParaRPr b="0" lang="en-US" sz="2400" strike="noStrike" u="none">
              <a:solidFill>
                <a:schemeClr val="dk1"/>
              </a:solidFill>
              <a:uFillTx/>
              <a:latin typeface="Calibri"/>
            </a:endParaRPr>
          </a:p>
        </p:txBody>
      </p:sp>
      <p:sp>
        <p:nvSpPr>
          <p:cNvPr id="27"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28"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29"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EAEAACA8-968E-44F2-A669-E7DDE4E5B00A}"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0"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Click to edit Master title style</a:t>
            </a:r>
            <a:endParaRPr b="0" lang="en-US" sz="4400" strike="noStrike" u="none">
              <a:solidFill>
                <a:schemeClr val="dk1"/>
              </a:solidFill>
              <a:uFillTx/>
              <a:latin typeface="Calibri"/>
            </a:endParaRPr>
          </a:p>
        </p:txBody>
      </p:sp>
      <p:sp>
        <p:nvSpPr>
          <p:cNvPr id="31"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32"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33"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34"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35"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66E3FA73-7D74-4A07-88E2-BF6AC5DB6954}"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2"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Click to edit Master title style</a:t>
            </a:r>
            <a:endParaRPr b="0" lang="en-US" sz="4400" strike="noStrike" u="none">
              <a:solidFill>
                <a:schemeClr val="dk1"/>
              </a:solidFill>
              <a:uFillTx/>
              <a:latin typeface="Calibri"/>
            </a:endParaRPr>
          </a:p>
        </p:txBody>
      </p:sp>
      <p:sp>
        <p:nvSpPr>
          <p:cNvPr id="40"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uFillTx/>
                <a:latin typeface="Calibri"/>
              </a:rPr>
              <a:t>Click to edit Master text styles</a:t>
            </a:r>
            <a:endParaRPr b="0" lang="en-US" sz="2400" strike="noStrike" u="none">
              <a:solidFill>
                <a:schemeClr val="dk1"/>
              </a:solidFill>
              <a:uFillTx/>
              <a:latin typeface="Calibri"/>
            </a:endParaRPr>
          </a:p>
        </p:txBody>
      </p:sp>
      <p:sp>
        <p:nvSpPr>
          <p:cNvPr id="41"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42"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uFillTx/>
                <a:latin typeface="Calibri"/>
              </a:rPr>
              <a:t>Click to edit Master text styles</a:t>
            </a:r>
            <a:endParaRPr b="0" lang="en-US" sz="2400" strike="noStrike" u="none">
              <a:solidFill>
                <a:schemeClr val="dk1"/>
              </a:solidFill>
              <a:uFillTx/>
              <a:latin typeface="Calibri"/>
            </a:endParaRPr>
          </a:p>
        </p:txBody>
      </p:sp>
      <p:sp>
        <p:nvSpPr>
          <p:cNvPr id="43"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Click to edit Master text styles</a:t>
            </a:r>
            <a:endParaRPr b="0" lang="en-US" sz="28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Second level</a:t>
            </a:r>
            <a:endParaRPr b="0" lang="en-US" sz="24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Third level</a:t>
            </a:r>
            <a:endParaRPr b="0" lang="en-US" sz="20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Fourth level</a:t>
            </a:r>
            <a:endParaRPr b="0" lang="en-US" sz="18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uFillTx/>
                <a:latin typeface="Calibri"/>
              </a:rPr>
              <a:t>Fifth level</a:t>
            </a:r>
            <a:endParaRPr b="0" lang="en-US" sz="1800" strike="noStrike" u="none">
              <a:solidFill>
                <a:schemeClr val="dk1"/>
              </a:solidFill>
              <a:uFillTx/>
              <a:latin typeface="Calibri"/>
            </a:endParaRPr>
          </a:p>
        </p:txBody>
      </p:sp>
      <p:sp>
        <p:nvSpPr>
          <p:cNvPr id="44"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45"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46"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6E485EAF-2C0A-4328-BCFB-EA1B370EA476}"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4"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Click to edit Master title style</a:t>
            </a:r>
            <a:endParaRPr b="0" lang="en-US" sz="4400" strike="noStrike" u="none">
              <a:solidFill>
                <a:schemeClr val="dk1"/>
              </a:solidFill>
              <a:uFillTx/>
              <a:latin typeface="Calibri"/>
            </a:endParaRPr>
          </a:p>
        </p:txBody>
      </p:sp>
      <p:sp>
        <p:nvSpPr>
          <p:cNvPr id="48"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49"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50"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A354D9F9-D5CF-4E0C-988C-E7691A4D60DE}"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6"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2"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53"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54"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A1B1AB74-2353-4FF3-98A3-F666F381FE15}"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
        <p:nvSpPr>
          <p:cNvPr id="55"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uFillTx/>
                <a:latin typeface="Calibri"/>
              </a:rPr>
              <a:t>Click to edit the title text format</a:t>
            </a:r>
            <a:endParaRPr b="0" lang="en-US" sz="1800" strike="noStrike" u="none">
              <a:solidFill>
                <a:schemeClr val="dk1"/>
              </a:solidFill>
              <a:uFillTx/>
              <a:latin typeface="Calibri"/>
            </a:endParaRPr>
          </a:p>
        </p:txBody>
      </p:sp>
      <p:sp>
        <p:nvSpPr>
          <p:cNvPr id="5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trike="noStrike" u="none">
                <a:solidFill>
                  <a:schemeClr val="dk1"/>
                </a:solidFill>
                <a:uFillTx/>
                <a:latin typeface="Calibri"/>
              </a:rPr>
              <a:t>Click to edit the outline text format</a:t>
            </a:r>
            <a:endParaRPr b="0" lang="en-US" sz="2800" strike="noStrike" u="none">
              <a:solidFill>
                <a:schemeClr val="dk1"/>
              </a:solidFill>
              <a:uFillTx/>
              <a:latin typeface="Calibri"/>
            </a:endParaRPr>
          </a:p>
          <a:p>
            <a:pPr lvl="1" marL="864000" indent="-324000">
              <a:lnSpc>
                <a:spcPct val="90000"/>
              </a:lnSpc>
              <a:spcBef>
                <a:spcPts val="1134"/>
              </a:spcBef>
              <a:buClr>
                <a:srgbClr val="000000"/>
              </a:buClr>
              <a:buSzPct val="75000"/>
              <a:buFont typeface="Symbol" charset="2"/>
              <a:buChar char=""/>
            </a:pPr>
            <a:r>
              <a:rPr b="0" lang="en-US" sz="2000" strike="noStrike" u="none">
                <a:solidFill>
                  <a:schemeClr val="dk1"/>
                </a:solidFill>
                <a:uFillTx/>
                <a:latin typeface="Calibri"/>
              </a:rPr>
              <a:t>Second Outline Level</a:t>
            </a:r>
            <a:endParaRPr b="0" lang="en-US" sz="2000" strike="noStrike" u="none">
              <a:solidFill>
                <a:schemeClr val="dk1"/>
              </a:solidFill>
              <a:uFillTx/>
              <a:latin typeface="Calibri"/>
            </a:endParaRPr>
          </a:p>
          <a:p>
            <a:pPr lvl="2" marL="1296000" indent="-288000">
              <a:lnSpc>
                <a:spcPct val="90000"/>
              </a:lnSpc>
              <a:spcBef>
                <a:spcPts val="850"/>
              </a:spcBef>
              <a:buClr>
                <a:srgbClr val="000000"/>
              </a:buClr>
              <a:buSzPct val="45000"/>
              <a:buFont typeface="Wingdings" charset="2"/>
              <a:buChar char=""/>
            </a:pPr>
            <a:r>
              <a:rPr b="0" lang="en-US" sz="1800" strike="noStrike" u="none">
                <a:solidFill>
                  <a:schemeClr val="dk1"/>
                </a:solidFill>
                <a:uFillTx/>
                <a:latin typeface="Calibri"/>
              </a:rPr>
              <a:t>Third Outline Level</a:t>
            </a:r>
            <a:endParaRPr b="0" lang="en-US" sz="1800" strike="noStrike" u="none">
              <a:solidFill>
                <a:schemeClr val="dk1"/>
              </a:solidFill>
              <a:uFillTx/>
              <a:latin typeface="Calibri"/>
            </a:endParaRPr>
          </a:p>
          <a:p>
            <a:pPr lvl="3" marL="1728000" indent="-216000">
              <a:lnSpc>
                <a:spcPct val="90000"/>
              </a:lnSpc>
              <a:spcBef>
                <a:spcPts val="567"/>
              </a:spcBef>
              <a:buClr>
                <a:srgbClr val="000000"/>
              </a:buClr>
              <a:buSzPct val="75000"/>
              <a:buFont typeface="Symbol" charset="2"/>
              <a:buChar char=""/>
            </a:pPr>
            <a:r>
              <a:rPr b="0" lang="en-US" sz="1800" strike="noStrike" u="none">
                <a:solidFill>
                  <a:schemeClr val="dk1"/>
                </a:solidFill>
                <a:uFillTx/>
                <a:latin typeface="Calibri"/>
              </a:rPr>
              <a:t>Fourth Outline Level</a:t>
            </a:r>
            <a:endParaRPr b="0" lang="en-US" sz="1800" strike="noStrike" u="none">
              <a:solidFill>
                <a:schemeClr val="dk1"/>
              </a:solidFill>
              <a:uFillTx/>
              <a:latin typeface="Calibri"/>
            </a:endParaRPr>
          </a:p>
          <a:p>
            <a:pPr lvl="4" marL="2160000" indent="-216000">
              <a:lnSpc>
                <a:spcPct val="90000"/>
              </a:lnSpc>
              <a:spcBef>
                <a:spcPts val="283"/>
              </a:spcBef>
              <a:buClr>
                <a:srgbClr val="000000"/>
              </a:buClr>
              <a:buSzPct val="45000"/>
              <a:buFont typeface="Wingdings" charset="2"/>
              <a:buChar char=""/>
            </a:pPr>
            <a:r>
              <a:rPr b="0" lang="en-US" sz="2000" strike="noStrike" u="none">
                <a:solidFill>
                  <a:schemeClr val="dk1"/>
                </a:solidFill>
                <a:uFillTx/>
                <a:latin typeface="Calibri"/>
              </a:rPr>
              <a:t>Fifth Outline Level</a:t>
            </a:r>
            <a:endParaRPr b="0" lang="en-US" sz="2000" strike="noStrike" u="none">
              <a:solidFill>
                <a:schemeClr val="dk1"/>
              </a:solidFill>
              <a:uFillTx/>
              <a:latin typeface="Calibri"/>
            </a:endParaRPr>
          </a:p>
          <a:p>
            <a:pPr lvl="5" marL="2592000" indent="-216000">
              <a:lnSpc>
                <a:spcPct val="90000"/>
              </a:lnSpc>
              <a:spcBef>
                <a:spcPts val="283"/>
              </a:spcBef>
              <a:buClr>
                <a:srgbClr val="000000"/>
              </a:buClr>
              <a:buSzPct val="45000"/>
              <a:buFont typeface="Wingdings" charset="2"/>
              <a:buChar char=""/>
            </a:pPr>
            <a:r>
              <a:rPr b="0" lang="en-US" sz="2000" strike="noStrike" u="none">
                <a:solidFill>
                  <a:schemeClr val="dk1"/>
                </a:solidFill>
                <a:uFillTx/>
                <a:latin typeface="Calibri"/>
              </a:rPr>
              <a:t>Sixth Outline Level</a:t>
            </a:r>
            <a:endParaRPr b="0" lang="en-US" sz="2000" strike="noStrike" u="none">
              <a:solidFill>
                <a:schemeClr val="dk1"/>
              </a:solidFill>
              <a:uFillTx/>
              <a:latin typeface="Calibri"/>
            </a:endParaRPr>
          </a:p>
          <a:p>
            <a:pPr lvl="6" marL="3024000" indent="-216000">
              <a:lnSpc>
                <a:spcPct val="90000"/>
              </a:lnSpc>
              <a:spcBef>
                <a:spcPts val="283"/>
              </a:spcBef>
              <a:buClr>
                <a:srgbClr val="000000"/>
              </a:buClr>
              <a:buSzPct val="45000"/>
              <a:buFont typeface="Wingdings" charset="2"/>
              <a:buChar char=""/>
            </a:pPr>
            <a:r>
              <a:rPr b="0" lang="en-US" sz="2000" strike="noStrike" u="none">
                <a:solidFill>
                  <a:schemeClr val="dk1"/>
                </a:solidFill>
                <a:uFillTx/>
                <a:latin typeface="Calibri"/>
              </a:rPr>
              <a:t>Seventh Outline Level</a:t>
            </a:r>
            <a:endParaRPr b="0" lang="en-US" sz="2000" strike="noStrike" u="none">
              <a:solidFill>
                <a:schemeClr val="dk1"/>
              </a:solidFill>
              <a:uFillTx/>
              <a:latin typeface="Calibri"/>
            </a:endParaRPr>
          </a:p>
        </p:txBody>
      </p:sp>
    </p:spTree>
  </p:cSld>
  <p:clrMap bg1="lt1" tx1="dk1" bg2="lt2" tx2="dk2" accent1="accent1" accent2="accent2" accent3="accent3" accent4="accent4" accent5="accent5" accent6="accent6" hlink="hlink" folHlink="folHlink"/>
  <p:sldLayoutIdLst>
    <p:sldLayoutId id="2147483668"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7"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n-US" sz="3200" strike="noStrike" u="none">
                <a:solidFill>
                  <a:schemeClr val="dk1"/>
                </a:solidFill>
                <a:uFillTx/>
                <a:latin typeface="Calibri Light"/>
              </a:rPr>
              <a:t>Click to edit Master title style</a:t>
            </a:r>
            <a:endParaRPr b="0" lang="en-US" sz="3200" strike="noStrike" u="none">
              <a:solidFill>
                <a:schemeClr val="dk1"/>
              </a:solidFill>
              <a:uFillTx/>
              <a:latin typeface="Calibri"/>
            </a:endParaRPr>
          </a:p>
        </p:txBody>
      </p:sp>
      <p:sp>
        <p:nvSpPr>
          <p:cNvPr id="58"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3200" strike="noStrike" u="none">
                <a:solidFill>
                  <a:schemeClr val="dk1"/>
                </a:solidFill>
                <a:uFillTx/>
                <a:latin typeface="Calibri"/>
              </a:rPr>
              <a:t>Click to edit Master text styles</a:t>
            </a:r>
            <a:endParaRPr b="0" lang="en-US" sz="3200" strike="noStrike" u="none">
              <a:solidFill>
                <a:schemeClr val="dk1"/>
              </a:solidFill>
              <a:uFillTx/>
              <a:latin typeface="Calibri"/>
            </a:endParaRPr>
          </a:p>
          <a:p>
            <a:pPr lvl="1" marL="685800" indent="-228600" defTabSz="914400">
              <a:lnSpc>
                <a:spcPct val="90000"/>
              </a:lnSpc>
              <a:spcBef>
                <a:spcPts val="499"/>
              </a:spcBef>
              <a:buClr>
                <a:srgbClr val="000000"/>
              </a:buClr>
              <a:buFont typeface="Arial"/>
              <a:buChar char="•"/>
            </a:pPr>
            <a:r>
              <a:rPr b="0" lang="en-US" sz="2800" strike="noStrike" u="none">
                <a:solidFill>
                  <a:schemeClr val="dk1"/>
                </a:solidFill>
                <a:uFillTx/>
                <a:latin typeface="Calibri"/>
              </a:rPr>
              <a:t>Second level</a:t>
            </a:r>
            <a:endParaRPr b="0" lang="en-US" sz="2800" strike="noStrike" u="none">
              <a:solidFill>
                <a:schemeClr val="dk1"/>
              </a:solidFill>
              <a:uFillTx/>
              <a:latin typeface="Calibri"/>
            </a:endParaRPr>
          </a:p>
          <a:p>
            <a:pPr lvl="2" marL="1143000" indent="-228600" defTabSz="914400">
              <a:lnSpc>
                <a:spcPct val="90000"/>
              </a:lnSpc>
              <a:spcBef>
                <a:spcPts val="499"/>
              </a:spcBef>
              <a:buClr>
                <a:srgbClr val="000000"/>
              </a:buClr>
              <a:buFont typeface="Arial"/>
              <a:buChar char="•"/>
            </a:pPr>
            <a:r>
              <a:rPr b="0" lang="en-US" sz="2400" strike="noStrike" u="none">
                <a:solidFill>
                  <a:schemeClr val="dk1"/>
                </a:solidFill>
                <a:uFillTx/>
                <a:latin typeface="Calibri"/>
              </a:rPr>
              <a:t>Third level</a:t>
            </a:r>
            <a:endParaRPr b="0" lang="en-US" sz="2400" strike="noStrike" u="none">
              <a:solidFill>
                <a:schemeClr val="dk1"/>
              </a:solidFill>
              <a:uFillTx/>
              <a:latin typeface="Calibri"/>
            </a:endParaRPr>
          </a:p>
          <a:p>
            <a:pPr lvl="3" marL="16002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Fourth level</a:t>
            </a:r>
            <a:endParaRPr b="0" lang="en-US" sz="2000" strike="noStrike" u="none">
              <a:solidFill>
                <a:schemeClr val="dk1"/>
              </a:solidFill>
              <a:uFillTx/>
              <a:latin typeface="Calibri"/>
            </a:endParaRPr>
          </a:p>
          <a:p>
            <a:pPr lvl="4" marL="2057400" indent="-228600" defTabSz="914400">
              <a:lnSpc>
                <a:spcPct val="90000"/>
              </a:lnSpc>
              <a:spcBef>
                <a:spcPts val="499"/>
              </a:spcBef>
              <a:buClr>
                <a:srgbClr val="000000"/>
              </a:buClr>
              <a:buFont typeface="Arial"/>
              <a:buChar char="•"/>
            </a:pPr>
            <a:r>
              <a:rPr b="0" lang="en-US" sz="2000" strike="noStrike" u="none">
                <a:solidFill>
                  <a:schemeClr val="dk1"/>
                </a:solidFill>
                <a:uFillTx/>
                <a:latin typeface="Calibri"/>
              </a:rPr>
              <a:t>Fifth level</a:t>
            </a:r>
            <a:endParaRPr b="0" lang="en-US" sz="2000" strike="noStrike" u="none">
              <a:solidFill>
                <a:schemeClr val="dk1"/>
              </a:solidFill>
              <a:uFillTx/>
              <a:latin typeface="Calibri"/>
            </a:endParaRPr>
          </a:p>
        </p:txBody>
      </p:sp>
      <p:sp>
        <p:nvSpPr>
          <p:cNvPr id="59"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1600" strike="noStrike" u="none">
                <a:solidFill>
                  <a:schemeClr val="dk1"/>
                </a:solidFill>
                <a:uFillTx/>
                <a:latin typeface="Calibri"/>
              </a:rPr>
              <a:t>Click to edit Master text styles</a:t>
            </a:r>
            <a:endParaRPr b="0" lang="en-US" sz="1600" strike="noStrike" u="none">
              <a:solidFill>
                <a:schemeClr val="dk1"/>
              </a:solidFill>
              <a:uFillTx/>
              <a:latin typeface="Calibri"/>
            </a:endParaRPr>
          </a:p>
        </p:txBody>
      </p:sp>
      <p:sp>
        <p:nvSpPr>
          <p:cNvPr id="60"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61"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62"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E419EE87-4332-48CF-923A-4454F97028A5}"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0"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n-US" sz="3200" strike="noStrike" u="none">
                <a:solidFill>
                  <a:schemeClr val="dk1"/>
                </a:solidFill>
                <a:uFillTx/>
                <a:latin typeface="Calibri Light"/>
              </a:rPr>
              <a:t>Click to edit Master title style</a:t>
            </a:r>
            <a:endParaRPr b="0" lang="en-US" sz="3200" strike="noStrike" u="none">
              <a:solidFill>
                <a:schemeClr val="dk1"/>
              </a:solidFill>
              <a:uFillTx/>
              <a:latin typeface="Calibri"/>
            </a:endParaRPr>
          </a:p>
        </p:txBody>
      </p:sp>
      <p:sp>
        <p:nvSpPr>
          <p:cNvPr id="64"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en-US" sz="3200" strike="noStrike" u="none">
                <a:solidFill>
                  <a:schemeClr val="dk1"/>
                </a:solidFill>
                <a:uFillTx/>
                <a:latin typeface="Calibri"/>
              </a:rPr>
              <a:t>Click to edit the outline text format</a:t>
            </a:r>
            <a:endParaRPr b="0" lang="en-US" sz="3200" strike="noStrike" u="none">
              <a:solidFill>
                <a:schemeClr val="dk1"/>
              </a:solidFill>
              <a:uFillTx/>
              <a:latin typeface="Calibri"/>
            </a:endParaRPr>
          </a:p>
          <a:p>
            <a:pPr lvl="1" marL="864000" indent="-324000">
              <a:lnSpc>
                <a:spcPct val="90000"/>
              </a:lnSpc>
              <a:spcBef>
                <a:spcPts val="1134"/>
              </a:spcBef>
              <a:buClr>
                <a:srgbClr val="000000"/>
              </a:buClr>
              <a:buSzPct val="75000"/>
              <a:buFont typeface="Symbol" charset="2"/>
              <a:buChar char=""/>
            </a:pPr>
            <a:r>
              <a:rPr b="0" lang="en-US" sz="3200" strike="noStrike" u="none">
                <a:solidFill>
                  <a:schemeClr val="dk1"/>
                </a:solidFill>
                <a:uFillTx/>
                <a:latin typeface="Calibri"/>
              </a:rPr>
              <a:t>Second Outline Level</a:t>
            </a:r>
            <a:endParaRPr b="0" lang="en-US" sz="3200" strike="noStrike" u="none">
              <a:solidFill>
                <a:schemeClr val="dk1"/>
              </a:solidFill>
              <a:uFillTx/>
              <a:latin typeface="Calibri"/>
            </a:endParaRPr>
          </a:p>
          <a:p>
            <a:pPr lvl="2" marL="1296000" indent="-288000">
              <a:lnSpc>
                <a:spcPct val="90000"/>
              </a:lnSpc>
              <a:spcBef>
                <a:spcPts val="850"/>
              </a:spcBef>
              <a:buClr>
                <a:srgbClr val="000000"/>
              </a:buClr>
              <a:buSzPct val="45000"/>
              <a:buFont typeface="Wingdings" charset="2"/>
              <a:buChar char=""/>
            </a:pPr>
            <a:r>
              <a:rPr b="0" lang="en-US" sz="3200" strike="noStrike" u="none">
                <a:solidFill>
                  <a:schemeClr val="dk1"/>
                </a:solidFill>
                <a:uFillTx/>
                <a:latin typeface="Calibri"/>
              </a:rPr>
              <a:t>Third Outline Level</a:t>
            </a:r>
            <a:endParaRPr b="0" lang="en-US" sz="3200" strike="noStrike" u="none">
              <a:solidFill>
                <a:schemeClr val="dk1"/>
              </a:solidFill>
              <a:uFillTx/>
              <a:latin typeface="Calibri"/>
            </a:endParaRPr>
          </a:p>
          <a:p>
            <a:pPr lvl="3" marL="1728000" indent="-216000">
              <a:lnSpc>
                <a:spcPct val="90000"/>
              </a:lnSpc>
              <a:spcBef>
                <a:spcPts val="567"/>
              </a:spcBef>
              <a:buClr>
                <a:srgbClr val="000000"/>
              </a:buClr>
              <a:buSzPct val="75000"/>
              <a:buFont typeface="Symbol" charset="2"/>
              <a:buChar char=""/>
            </a:pPr>
            <a:r>
              <a:rPr b="0" lang="en-US" sz="3200" strike="noStrike" u="none">
                <a:solidFill>
                  <a:schemeClr val="dk1"/>
                </a:solidFill>
                <a:uFillTx/>
                <a:latin typeface="Calibri"/>
              </a:rPr>
              <a:t>Fourth Outline Level</a:t>
            </a:r>
            <a:endParaRPr b="0" lang="en-US" sz="3200" strike="noStrike" u="none">
              <a:solidFill>
                <a:schemeClr val="dk1"/>
              </a:solidFill>
              <a:uFillTx/>
              <a:latin typeface="Calibri"/>
            </a:endParaRPr>
          </a:p>
          <a:p>
            <a:pPr lvl="4" marL="2160000" indent="-216000">
              <a:lnSpc>
                <a:spcPct val="90000"/>
              </a:lnSpc>
              <a:spcBef>
                <a:spcPts val="283"/>
              </a:spcBef>
              <a:buClr>
                <a:srgbClr val="000000"/>
              </a:buClr>
              <a:buSzPct val="45000"/>
              <a:buFont typeface="Wingdings" charset="2"/>
              <a:buChar char=""/>
            </a:pPr>
            <a:r>
              <a:rPr b="0" lang="en-US" sz="3200" strike="noStrike" u="none">
                <a:solidFill>
                  <a:schemeClr val="dk1"/>
                </a:solidFill>
                <a:uFillTx/>
                <a:latin typeface="Calibri"/>
              </a:rPr>
              <a:t>Fifth Outline Level</a:t>
            </a:r>
            <a:endParaRPr b="0" lang="en-US" sz="3200" strike="noStrike" u="none">
              <a:solidFill>
                <a:schemeClr val="dk1"/>
              </a:solidFill>
              <a:uFillTx/>
              <a:latin typeface="Calibri"/>
            </a:endParaRPr>
          </a:p>
          <a:p>
            <a:pPr lvl="5" marL="2592000" indent="-216000">
              <a:lnSpc>
                <a:spcPct val="90000"/>
              </a:lnSpc>
              <a:spcBef>
                <a:spcPts val="283"/>
              </a:spcBef>
              <a:buClr>
                <a:srgbClr val="000000"/>
              </a:buClr>
              <a:buSzPct val="45000"/>
              <a:buFont typeface="Wingdings" charset="2"/>
              <a:buChar char=""/>
            </a:pPr>
            <a:r>
              <a:rPr b="0" lang="en-US" sz="3200" strike="noStrike" u="none">
                <a:solidFill>
                  <a:schemeClr val="dk1"/>
                </a:solidFill>
                <a:uFillTx/>
                <a:latin typeface="Calibri"/>
              </a:rPr>
              <a:t>Sixth Outline Level</a:t>
            </a:r>
            <a:endParaRPr b="0" lang="en-US" sz="3200" strike="noStrike" u="none">
              <a:solidFill>
                <a:schemeClr val="dk1"/>
              </a:solidFill>
              <a:uFillTx/>
              <a:latin typeface="Calibri"/>
            </a:endParaRPr>
          </a:p>
          <a:p>
            <a:pPr lvl="6" marL="3024000" indent="-216000">
              <a:lnSpc>
                <a:spcPct val="90000"/>
              </a:lnSpc>
              <a:spcBef>
                <a:spcPts val="283"/>
              </a:spcBef>
              <a:buClr>
                <a:srgbClr val="000000"/>
              </a:buClr>
              <a:buSzPct val="45000"/>
              <a:buFont typeface="Wingdings" charset="2"/>
              <a:buChar char=""/>
            </a:pPr>
            <a:r>
              <a:rPr b="0" lang="en-US" sz="3200" strike="noStrike" u="none">
                <a:solidFill>
                  <a:schemeClr val="dk1"/>
                </a:solidFill>
                <a:uFillTx/>
                <a:latin typeface="Calibri"/>
              </a:rPr>
              <a:t>Seventh Outline Level</a:t>
            </a:r>
            <a:endParaRPr b="0" lang="en-US" sz="3200" strike="noStrike" u="none">
              <a:solidFill>
                <a:schemeClr val="dk1"/>
              </a:solidFill>
              <a:uFillTx/>
              <a:latin typeface="Calibri"/>
            </a:endParaRPr>
          </a:p>
        </p:txBody>
      </p:sp>
      <p:sp>
        <p:nvSpPr>
          <p:cNvPr id="65"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1600" strike="noStrike" u="none">
                <a:solidFill>
                  <a:schemeClr val="dk1"/>
                </a:solidFill>
                <a:uFillTx/>
                <a:latin typeface="Calibri"/>
              </a:rPr>
              <a:t>Click to edit Master text styles</a:t>
            </a:r>
            <a:endParaRPr b="0" lang="en-US" sz="1600" strike="noStrike" u="none">
              <a:solidFill>
                <a:schemeClr val="dk1"/>
              </a:solidFill>
              <a:uFillTx/>
              <a:latin typeface="Calibri"/>
            </a:endParaRPr>
          </a:p>
        </p:txBody>
      </p:sp>
      <p:sp>
        <p:nvSpPr>
          <p:cNvPr id="66"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IN" sz="1200" strike="noStrike" u="none">
                <a:solidFill>
                  <a:schemeClr val="dk1">
                    <a:tint val="75000"/>
                  </a:schemeClr>
                </a:solidFill>
                <a:uFillTx/>
                <a:latin typeface="Calibri"/>
              </a:defRPr>
            </a:lvl1pPr>
          </a:lstStyle>
          <a:p>
            <a:pPr indent="0" defTabSz="914400">
              <a:lnSpc>
                <a:spcPct val="100000"/>
              </a:lnSpc>
              <a:buNone/>
            </a:pPr>
            <a:r>
              <a:rPr b="0" lang="en-IN" sz="1200" strike="noStrike" u="none">
                <a:solidFill>
                  <a:schemeClr val="dk1">
                    <a:tint val="75000"/>
                  </a:schemeClr>
                </a:solidFill>
                <a:uFillTx/>
                <a:latin typeface="Calibri"/>
              </a:rPr>
              <a:t> </a:t>
            </a:r>
            <a:endParaRPr b="0" lang="en-US" sz="1200" strike="noStrike" u="none">
              <a:solidFill>
                <a:srgbClr val="000000"/>
              </a:solidFill>
              <a:uFillTx/>
              <a:latin typeface="Times New Roman"/>
            </a:endParaRPr>
          </a:p>
        </p:txBody>
      </p:sp>
      <p:sp>
        <p:nvSpPr>
          <p:cNvPr id="67"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uFillTx/>
                <a:latin typeface="Times New Roman"/>
              </a:defRPr>
            </a:lvl1pPr>
          </a:lstStyle>
          <a:p>
            <a:pPr indent="0" algn="ct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68"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IN" sz="1200" strike="noStrike" u="none">
                <a:solidFill>
                  <a:schemeClr val="dk1">
                    <a:tint val="75000"/>
                  </a:schemeClr>
                </a:solidFill>
                <a:uFillTx/>
                <a:latin typeface="Calibri"/>
              </a:defRPr>
            </a:lvl1pPr>
          </a:lstStyle>
          <a:p>
            <a:pPr indent="0" algn="r" defTabSz="914400">
              <a:lnSpc>
                <a:spcPct val="100000"/>
              </a:lnSpc>
              <a:buNone/>
            </a:pPr>
            <a:fld id="{AB9A4DD5-5F93-4213-84C8-093EC631BB18}" type="slidenum">
              <a:rPr b="0" lang="en-IN" sz="1200" strike="noStrike" u="none">
                <a:solidFill>
                  <a:schemeClr val="dk1">
                    <a:tint val="75000"/>
                  </a:schemeClr>
                </a:solidFill>
                <a:uFillTx/>
                <a:latin typeface="Calibri"/>
              </a:rPr>
              <a:t>1</a:t>
            </a:fld>
            <a:endParaRPr b="0" lang="en-US"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2"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1.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4.xml"/>
</Relationships>
</file>

<file path=ppt/slides/_rels/slide22.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Layout" Target="../slideLayouts/slideLayout4.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TextBox 1"/>
          <p:cNvSpPr/>
          <p:nvPr/>
        </p:nvSpPr>
        <p:spPr>
          <a:xfrm>
            <a:off x="5192280" y="3026160"/>
            <a:ext cx="1806840" cy="6382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n-US" sz="3600" strike="noStrike" u="none">
                <a:solidFill>
                  <a:schemeClr val="dk1"/>
                </a:solidFill>
                <a:uFillTx/>
                <a:latin typeface="Times New Roman"/>
              </a:rPr>
              <a:t>QUEUE</a:t>
            </a:r>
            <a:endParaRPr b="0" lang="en-US" sz="36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TextBox 3"/>
          <p:cNvSpPr/>
          <p:nvPr/>
        </p:nvSpPr>
        <p:spPr>
          <a:xfrm>
            <a:off x="5032080" y="427680"/>
            <a:ext cx="212760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0" lang="en-US" sz="2400" strike="noStrike" u="none">
                <a:solidFill>
                  <a:schemeClr val="dk1"/>
                </a:solidFill>
                <a:uFillTx/>
                <a:latin typeface="Times New Roman"/>
              </a:rPr>
              <a:t>What is Queue?</a:t>
            </a:r>
            <a:endParaRPr b="0" lang="en-US" sz="2400" strike="noStrike" u="none">
              <a:solidFill>
                <a:srgbClr val="000000"/>
              </a:solidFill>
              <a:uFillTx/>
              <a:latin typeface="Arial"/>
            </a:endParaRPr>
          </a:p>
        </p:txBody>
      </p:sp>
      <p:sp>
        <p:nvSpPr>
          <p:cNvPr id="71" name="TextBox 5"/>
          <p:cNvSpPr/>
          <p:nvPr/>
        </p:nvSpPr>
        <p:spPr>
          <a:xfrm>
            <a:off x="942840" y="889560"/>
            <a:ext cx="10305720" cy="638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800" strike="noStrike" u="none">
                <a:solidFill>
                  <a:srgbClr val="2b2a29"/>
                </a:solidFill>
                <a:uFillTx/>
                <a:latin typeface="Times New Roman"/>
              </a:rPr>
              <a:t>A queue can be defined as an ordered list which enables insert operations to be performed at one end called </a:t>
            </a:r>
            <a:r>
              <a:rPr b="1" lang="en-US" sz="1800" strike="noStrike" u="none">
                <a:solidFill>
                  <a:srgbClr val="2b2a29"/>
                </a:solidFill>
                <a:uFillTx/>
                <a:latin typeface="Times New Roman"/>
              </a:rPr>
              <a:t>REAR</a:t>
            </a:r>
            <a:r>
              <a:rPr b="0" lang="en-US" sz="1800" strike="noStrike" u="none">
                <a:solidFill>
                  <a:srgbClr val="2b2a29"/>
                </a:solidFill>
                <a:uFillTx/>
                <a:latin typeface="Times New Roman"/>
              </a:rPr>
              <a:t> and delete operations to be performed at another end called </a:t>
            </a:r>
            <a:r>
              <a:rPr b="1" lang="en-US" sz="1800" strike="noStrike" u="none">
                <a:solidFill>
                  <a:srgbClr val="2b2a29"/>
                </a:solidFill>
                <a:uFillTx/>
                <a:latin typeface="Times New Roman"/>
              </a:rPr>
              <a:t>FRONT</a:t>
            </a:r>
            <a:r>
              <a:rPr b="0" lang="en-US" sz="1800" strike="noStrike" u="none">
                <a:solidFill>
                  <a:srgbClr val="2b2a29"/>
                </a:solidFill>
                <a:uFillTx/>
                <a:latin typeface="Times New Roman"/>
              </a:rPr>
              <a:t>.</a:t>
            </a:r>
            <a:endParaRPr b="0" lang="en-US" sz="1800" strike="noStrike" u="none">
              <a:solidFill>
                <a:srgbClr val="000000"/>
              </a:solidFill>
              <a:uFillTx/>
              <a:latin typeface="Arial"/>
            </a:endParaRPr>
          </a:p>
        </p:txBody>
      </p:sp>
      <p:sp>
        <p:nvSpPr>
          <p:cNvPr id="72" name="TextBox 7"/>
          <p:cNvSpPr/>
          <p:nvPr/>
        </p:nvSpPr>
        <p:spPr>
          <a:xfrm>
            <a:off x="942840" y="1535760"/>
            <a:ext cx="6095520" cy="3639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800" strike="noStrike" u="none">
                <a:solidFill>
                  <a:srgbClr val="2b2a29"/>
                </a:solidFill>
                <a:uFillTx/>
                <a:latin typeface="Times New Roman"/>
              </a:rPr>
              <a:t>Queue is referred to be as First In First Out list.</a:t>
            </a:r>
            <a:endParaRPr b="0" lang="en-US" sz="1800" strike="noStrike" u="none">
              <a:solidFill>
                <a:srgbClr val="000000"/>
              </a:solidFill>
              <a:uFillTx/>
              <a:latin typeface="Arial"/>
            </a:endParaRPr>
          </a:p>
        </p:txBody>
      </p:sp>
      <p:sp>
        <p:nvSpPr>
          <p:cNvPr id="73" name="TextBox 9"/>
          <p:cNvSpPr/>
          <p:nvPr/>
        </p:nvSpPr>
        <p:spPr>
          <a:xfrm>
            <a:off x="942840" y="1905120"/>
            <a:ext cx="7042680" cy="3639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800" strike="noStrike" u="none">
                <a:solidFill>
                  <a:srgbClr val="2b2a29"/>
                </a:solidFill>
                <a:uFillTx/>
                <a:latin typeface="Times New Roman"/>
              </a:rPr>
              <a:t>For example, people waiting in line for a rail ticket form a queue.</a:t>
            </a:r>
            <a:endParaRPr b="0" lang="en-US" sz="1800" strike="noStrike" u="none">
              <a:solidFill>
                <a:srgbClr val="000000"/>
              </a:solidFill>
              <a:uFillTx/>
              <a:latin typeface="Arial"/>
            </a:endParaRPr>
          </a:p>
        </p:txBody>
      </p:sp>
      <p:pic>
        <p:nvPicPr>
          <p:cNvPr id="74" name="Picture 11" descr=""/>
          <p:cNvPicPr/>
          <p:nvPr/>
        </p:nvPicPr>
        <p:blipFill>
          <a:blip r:embed="rId1"/>
          <a:stretch/>
        </p:blipFill>
        <p:spPr>
          <a:xfrm>
            <a:off x="1714680" y="2727360"/>
            <a:ext cx="8762760" cy="232344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TextBox 2"/>
          <p:cNvSpPr/>
          <p:nvPr/>
        </p:nvSpPr>
        <p:spPr>
          <a:xfrm>
            <a:off x="4256280" y="109080"/>
            <a:ext cx="367884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IN" sz="2800" strike="noStrike" u="none">
                <a:solidFill>
                  <a:srgbClr val="1d1d27"/>
                </a:solidFill>
                <a:uFillTx/>
                <a:latin typeface="Times New Roman"/>
              </a:rPr>
              <a:t>Applications of Queue</a:t>
            </a:r>
            <a:endParaRPr b="0" lang="en-US" sz="2800" strike="noStrike" u="none">
              <a:solidFill>
                <a:srgbClr val="000000"/>
              </a:solidFill>
              <a:uFillTx/>
              <a:latin typeface="Arial"/>
            </a:endParaRPr>
          </a:p>
        </p:txBody>
      </p:sp>
      <p:sp>
        <p:nvSpPr>
          <p:cNvPr id="76" name="TextBox 4"/>
          <p:cNvSpPr/>
          <p:nvPr/>
        </p:nvSpPr>
        <p:spPr>
          <a:xfrm>
            <a:off x="756720" y="831240"/>
            <a:ext cx="10678680" cy="3381480"/>
          </a:xfrm>
          <a:prstGeom prst="rect">
            <a:avLst/>
          </a:prstGeom>
          <a:noFill/>
          <a:ln w="0">
            <a:noFill/>
          </a:ln>
        </p:spPr>
        <p:style>
          <a:lnRef idx="0"/>
          <a:fillRef idx="0"/>
          <a:effectRef idx="0"/>
          <a:fontRef idx="minor"/>
        </p:style>
        <p:txBody>
          <a:bodyPr lIns="90000" rIns="90000" tIns="45000" bIns="45000" anchor="t">
            <a:spAutoFit/>
          </a:bodyPr>
          <a:p>
            <a:pPr marL="343080" indent="-343080" algn="just" defTabSz="914400">
              <a:lnSpc>
                <a:spcPct val="100000"/>
              </a:lnSpc>
              <a:buClr>
                <a:srgbClr val="2b2a29"/>
              </a:buClr>
              <a:buFont typeface="Calibri Light"/>
              <a:buAutoNum type="arabicPeriod"/>
            </a:pPr>
            <a:r>
              <a:rPr b="0" lang="en-US" sz="2400" strike="noStrike" u="none">
                <a:solidFill>
                  <a:srgbClr val="2b2a29"/>
                </a:solidFill>
                <a:uFillTx/>
                <a:latin typeface="Times New Roman"/>
              </a:rPr>
              <a:t>Queues are widely used as waiting lists for a single shared resource like printer, disk, CPU.</a:t>
            </a:r>
            <a:endParaRPr b="0" lang="en-US" sz="2400" strike="noStrike" u="none">
              <a:solidFill>
                <a:srgbClr val="000000"/>
              </a:solidFill>
              <a:uFillTx/>
              <a:latin typeface="Arial"/>
            </a:endParaRPr>
          </a:p>
          <a:p>
            <a:pPr marL="343080" indent="-343080" algn="just" defTabSz="914400">
              <a:lnSpc>
                <a:spcPct val="100000"/>
              </a:lnSpc>
              <a:buClr>
                <a:srgbClr val="2b2a29"/>
              </a:buClr>
              <a:buFont typeface="Calibri Light"/>
              <a:buAutoNum type="arabicPeriod"/>
            </a:pPr>
            <a:r>
              <a:rPr b="0" lang="en-US" sz="2400" strike="noStrike" u="none">
                <a:solidFill>
                  <a:srgbClr val="2b2a29"/>
                </a:solidFill>
                <a:uFillTx/>
                <a:latin typeface="Times New Roman"/>
              </a:rPr>
              <a:t>Queues are used in asynchronous transfer of data (where data is not being transferred at the same rate between two processes) for eg. pipes, file IO, sockets.</a:t>
            </a:r>
            <a:endParaRPr b="0" lang="en-US" sz="2400" strike="noStrike" u="none">
              <a:solidFill>
                <a:srgbClr val="000000"/>
              </a:solidFill>
              <a:uFillTx/>
              <a:latin typeface="Arial"/>
            </a:endParaRPr>
          </a:p>
          <a:p>
            <a:pPr marL="343080" indent="-343080" algn="just" defTabSz="914400">
              <a:lnSpc>
                <a:spcPct val="100000"/>
              </a:lnSpc>
              <a:buClr>
                <a:srgbClr val="2b2a29"/>
              </a:buClr>
              <a:buFont typeface="Calibri Light"/>
              <a:buAutoNum type="arabicPeriod"/>
            </a:pPr>
            <a:r>
              <a:rPr b="0" lang="en-US" sz="2400" strike="noStrike" u="none">
                <a:solidFill>
                  <a:srgbClr val="2b2a29"/>
                </a:solidFill>
                <a:uFillTx/>
                <a:latin typeface="Times New Roman"/>
              </a:rPr>
              <a:t>Queues are used as buffers in most of the applications like MP3 media player, CD player, etc.</a:t>
            </a:r>
            <a:endParaRPr b="0" lang="en-US" sz="2400" strike="noStrike" u="none">
              <a:solidFill>
                <a:srgbClr val="000000"/>
              </a:solidFill>
              <a:uFillTx/>
              <a:latin typeface="Arial"/>
            </a:endParaRPr>
          </a:p>
          <a:p>
            <a:pPr marL="343080" indent="-343080" algn="just" defTabSz="914400">
              <a:lnSpc>
                <a:spcPct val="100000"/>
              </a:lnSpc>
              <a:buClr>
                <a:srgbClr val="2b2a29"/>
              </a:buClr>
              <a:buFont typeface="Calibri Light"/>
              <a:buAutoNum type="arabicPeriod"/>
            </a:pPr>
            <a:r>
              <a:rPr b="0" lang="en-US" sz="2400" strike="noStrike" u="none">
                <a:solidFill>
                  <a:srgbClr val="2b2a29"/>
                </a:solidFill>
                <a:uFillTx/>
                <a:latin typeface="Times New Roman"/>
              </a:rPr>
              <a:t>Queue are used to maintain the play list in media players in order to add and remove the songs from the play-list.</a:t>
            </a:r>
            <a:endParaRPr b="0" lang="en-US" sz="2400" strike="noStrike" u="none">
              <a:solidFill>
                <a:srgbClr val="000000"/>
              </a:solidFill>
              <a:uFillTx/>
              <a:latin typeface="Arial"/>
            </a:endParaRPr>
          </a:p>
          <a:p>
            <a:pPr marL="343080" indent="-343080" algn="just" defTabSz="914400">
              <a:lnSpc>
                <a:spcPct val="100000"/>
              </a:lnSpc>
              <a:buClr>
                <a:srgbClr val="2b2a29"/>
              </a:buClr>
              <a:buFont typeface="Calibri Light"/>
              <a:buAutoNum type="arabicPeriod"/>
            </a:pPr>
            <a:r>
              <a:rPr b="0" lang="en-US" sz="2400" strike="noStrike" u="none">
                <a:solidFill>
                  <a:srgbClr val="2b2a29"/>
                </a:solidFill>
                <a:uFillTx/>
                <a:latin typeface="Times New Roman"/>
              </a:rPr>
              <a:t>Queues are used in operating systems for handling interrupts.</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838080" y="365040"/>
            <a:ext cx="10515240" cy="589680"/>
          </a:xfrm>
          <a:prstGeom prst="rect">
            <a:avLst/>
          </a:prstGeom>
          <a:noFill/>
          <a:ln w="0">
            <a:noFill/>
          </a:ln>
        </p:spPr>
        <p:txBody>
          <a:bodyPr lIns="91440" rIns="91440" tIns="45720" bIns="45720" anchor="ctr">
            <a:normAutofit fontScale="92500" lnSpcReduction="19999"/>
          </a:bodyPr>
          <a:p>
            <a:pPr indent="0" defTabSz="914400">
              <a:lnSpc>
                <a:spcPct val="90000"/>
              </a:lnSpc>
              <a:buNone/>
            </a:pPr>
            <a:r>
              <a:rPr b="1" lang="en-US" sz="4400" strike="noStrike" u="none">
                <a:solidFill>
                  <a:schemeClr val="dk1"/>
                </a:solidFill>
                <a:uFillTx/>
                <a:latin typeface="Times New Roman"/>
              </a:rPr>
              <a:t>FIFO Principle of Queue:</a:t>
            </a:r>
            <a:endParaRPr b="0" lang="en-US" sz="4400" strike="noStrike" u="none">
              <a:solidFill>
                <a:schemeClr val="dk1"/>
              </a:solidFill>
              <a:uFillTx/>
              <a:latin typeface="Calibri"/>
            </a:endParaRPr>
          </a:p>
        </p:txBody>
      </p:sp>
      <p:sp>
        <p:nvSpPr>
          <p:cNvPr id="78" name="PlaceHolder 2"/>
          <p:cNvSpPr>
            <a:spLocks noGrp="1"/>
          </p:cNvSpPr>
          <p:nvPr>
            <p:ph/>
          </p:nvPr>
        </p:nvSpPr>
        <p:spPr>
          <a:xfrm>
            <a:off x="838080" y="955440"/>
            <a:ext cx="10515240" cy="57589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Times New Roman"/>
              </a:rPr>
              <a:t>A Queue is like a line waiting to purchase tickets, where the first person in line is the first person served. (i.e. First come first serve).</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Times New Roman"/>
              </a:rPr>
              <a:t>Position of the entry in a queue ready to be served, that is, the first entry that will be removed from the queue, is called the </a:t>
            </a:r>
            <a:r>
              <a:rPr b="1" lang="en-US" sz="2800" strike="noStrike" u="none">
                <a:solidFill>
                  <a:schemeClr val="dk1"/>
                </a:solidFill>
                <a:uFillTx/>
                <a:latin typeface="Times New Roman"/>
              </a:rPr>
              <a:t>front</a:t>
            </a:r>
            <a:r>
              <a:rPr b="0" lang="en-US" sz="2800" strike="noStrike" u="none">
                <a:solidFill>
                  <a:schemeClr val="dk1"/>
                </a:solidFill>
                <a:uFillTx/>
                <a:latin typeface="Times New Roman"/>
              </a:rPr>
              <a:t> of the queue(sometimes, </a:t>
            </a:r>
            <a:r>
              <a:rPr b="1" lang="en-US" sz="2800" strike="noStrike" u="none">
                <a:solidFill>
                  <a:schemeClr val="dk1"/>
                </a:solidFill>
                <a:uFillTx/>
                <a:latin typeface="Times New Roman"/>
              </a:rPr>
              <a:t>head</a:t>
            </a:r>
            <a:r>
              <a:rPr b="0" lang="en-US" sz="2800" strike="noStrike" u="none">
                <a:solidFill>
                  <a:schemeClr val="dk1"/>
                </a:solidFill>
                <a:uFillTx/>
                <a:latin typeface="Times New Roman"/>
              </a:rPr>
              <a:t> of the queue),</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similarly, the position of the last entry in the queue, that is, the one most recently added, is called the </a:t>
            </a:r>
            <a:r>
              <a:rPr b="1" lang="en-US" sz="2800" strike="noStrike" u="none">
                <a:solidFill>
                  <a:schemeClr val="dk1"/>
                </a:solidFill>
                <a:uFillTx/>
                <a:latin typeface="Times New Roman"/>
              </a:rPr>
              <a:t>rear</a:t>
            </a:r>
            <a:r>
              <a:rPr b="0" lang="en-US" sz="2800" strike="noStrike" u="none">
                <a:solidFill>
                  <a:schemeClr val="dk1"/>
                </a:solidFill>
                <a:uFillTx/>
                <a:latin typeface="Times New Roman"/>
              </a:rPr>
              <a:t> (or the</a:t>
            </a:r>
            <a:r>
              <a:rPr b="1" lang="en-US" sz="2800" strike="noStrike" u="none">
                <a:solidFill>
                  <a:schemeClr val="dk1"/>
                </a:solidFill>
                <a:uFillTx/>
                <a:latin typeface="Times New Roman"/>
              </a:rPr>
              <a:t> tail</a:t>
            </a:r>
            <a:r>
              <a:rPr b="0" lang="en-US" sz="2800" strike="noStrike" u="none">
                <a:solidFill>
                  <a:schemeClr val="dk1"/>
                </a:solidFill>
                <a:uFillTx/>
                <a:latin typeface="Times New Roman"/>
              </a:rPr>
              <a:t>) of the queue. See the below figure.</a:t>
            </a:r>
            <a:br>
              <a:rPr sz="2800"/>
            </a:br>
            <a:br>
              <a:rPr sz="2800"/>
            </a:br>
            <a:r>
              <a:rPr b="0" lang="en-US" sz="2800" strike="noStrike" u="none">
                <a:solidFill>
                  <a:schemeClr val="dk1"/>
                </a:solidFill>
                <a:uFillTx/>
                <a:latin typeface="Times New Roman"/>
              </a:rPr>
              <a:t>Ex-           0</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1</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2</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3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4              5</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Hear     Rear = -1 and front = -1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Queue is empty</a:t>
            </a:r>
            <a:endParaRPr b="0" lang="en-US" sz="2800" strike="noStrike" u="none">
              <a:solidFill>
                <a:schemeClr val="dk1"/>
              </a:solidFill>
              <a:uFillTx/>
              <a:latin typeface="Calibri"/>
            </a:endParaRPr>
          </a:p>
        </p:txBody>
      </p:sp>
      <p:graphicFrame>
        <p:nvGraphicFramePr>
          <p:cNvPr id="79" name="Table 3"/>
          <p:cNvGraphicFramePr/>
          <p:nvPr/>
        </p:nvGraphicFramePr>
        <p:xfrm>
          <a:off x="2031840" y="5086800"/>
          <a:ext cx="8127720" cy="370800"/>
        </p:xfrm>
        <a:graphic>
          <a:graphicData uri="http://schemas.openxmlformats.org/drawingml/2006/table">
            <a:tbl>
              <a:tblPr/>
              <a:tblGrid>
                <a:gridCol w="1354320"/>
                <a:gridCol w="1354320"/>
                <a:gridCol w="1354320"/>
                <a:gridCol w="1354320"/>
                <a:gridCol w="1354320"/>
                <a:gridCol w="1354320"/>
              </a:tblGrid>
              <a:tr h="370800">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r>
            </a:tbl>
          </a:graphicData>
        </a:graphic>
      </p:graphicFrame>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PlaceHolder 1"/>
          <p:cNvSpPr>
            <a:spLocks noGrp="1"/>
          </p:cNvSpPr>
          <p:nvPr>
            <p:ph/>
          </p:nvPr>
        </p:nvSpPr>
        <p:spPr>
          <a:xfrm>
            <a:off x="402120" y="255960"/>
            <a:ext cx="11473560" cy="6253560"/>
          </a:xfrm>
          <a:prstGeom prst="rect">
            <a:avLst/>
          </a:prstGeom>
          <a:noFill/>
          <a:ln w="0">
            <a:noFill/>
          </a:ln>
        </p:spPr>
        <p:txBody>
          <a:bodyPr lIns="91440" rIns="91440" tIns="45720" bIns="45720" anchor="t">
            <a:normAutofit fontScale="62500" lnSpcReduction="19999"/>
          </a:bodyPr>
          <a:p>
            <a:pPr indent="0" defTabSz="914400">
              <a:lnSpc>
                <a:spcPct val="90000"/>
              </a:lnSpc>
              <a:spcBef>
                <a:spcPts val="1001"/>
              </a:spcBef>
              <a:buNone/>
              <a:tabLst>
                <a:tab algn="l" pos="0"/>
              </a:tabLst>
            </a:pPr>
            <a:r>
              <a:rPr b="0" lang="en-US" sz="2800" strike="noStrike" u="none">
                <a:solidFill>
                  <a:schemeClr val="dk1"/>
                </a:solidFill>
                <a:uFillTx/>
                <a:latin typeface="Times New Roman"/>
              </a:rPr>
              <a:t>1- Insert element  in queue   i.e --- A</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0</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1               2</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3                4</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5</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Now Rear = 0 and front =0  [  when we insert first element both rear and front are changed]</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2- Insert element  in queue   i.e --- B</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0</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1               2</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3</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4</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5</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Now Rear = 1 and front =0  [increase only rear ]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3-Insert element in queue  i.e--- C</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D</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E</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F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0</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1</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2</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3</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4</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5</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Now Rear = 5 (Max size of queue) and front =0</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Times New Roman"/>
              </a:rPr>
              <a:t>Now We can’t insert element in queue because queue is full-----------   </a:t>
            </a:r>
            <a:r>
              <a:rPr b="0" lang="en-US" sz="2800" strike="noStrike" u="none">
                <a:solidFill>
                  <a:srgbClr val="7030a0"/>
                </a:solidFill>
                <a:uFillTx/>
                <a:latin typeface="Times New Roman"/>
              </a:rPr>
              <a:t>Rear = maxsize-1</a:t>
            </a:r>
            <a:r>
              <a:rPr b="0" lang="en-US" sz="2800" strike="noStrike" u="none">
                <a:solidFill>
                  <a:srgbClr val="ff0000"/>
                </a:solidFill>
                <a:uFillTx/>
                <a:latin typeface="Times New Roman"/>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Times New Roman"/>
              </a:rPr>
              <a:t>                      </a:t>
            </a:r>
            <a:r>
              <a:rPr b="0" lang="en-US" sz="2800" strike="noStrike" u="none">
                <a:solidFill>
                  <a:srgbClr val="ff0000"/>
                </a:solidFill>
                <a:uFillTx/>
                <a:latin typeface="Times New Roman"/>
              </a:rPr>
              <a:t>If(</a:t>
            </a:r>
            <a:r>
              <a:rPr b="0" lang="en-US" sz="4200" strike="noStrike" u="none">
                <a:solidFill>
                  <a:srgbClr val="ff0000"/>
                </a:solidFill>
                <a:uFillTx/>
                <a:latin typeface="Times New Roman"/>
              </a:rPr>
              <a:t>Rear = maxsize-1</a:t>
            </a:r>
            <a:r>
              <a:rPr b="0" lang="en-US" sz="2800" strike="noStrike" u="none">
                <a:solidFill>
                  <a:srgbClr val="ff0000"/>
                </a:solidFill>
                <a:uFillTx/>
                <a:latin typeface="Times New Roman"/>
              </a:rPr>
              <a:t>)    QUEUE ID OVERFLOW</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Times New Roman"/>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graphicFrame>
        <p:nvGraphicFramePr>
          <p:cNvPr id="81" name="Table 4"/>
          <p:cNvGraphicFramePr/>
          <p:nvPr/>
        </p:nvGraphicFramePr>
        <p:xfrm>
          <a:off x="2072880" y="978840"/>
          <a:ext cx="8127720" cy="370800"/>
        </p:xfrm>
        <a:graphic>
          <a:graphicData uri="http://schemas.openxmlformats.org/drawingml/2006/table">
            <a:tbl>
              <a:tblPr/>
              <a:tblGrid>
                <a:gridCol w="1354320"/>
                <a:gridCol w="1354320"/>
                <a:gridCol w="1354320"/>
                <a:gridCol w="1354320"/>
                <a:gridCol w="1354320"/>
                <a:gridCol w="1354320"/>
              </a:tblGrid>
              <a:tr h="370800">
                <a:tc>
                  <a:txBody>
                    <a:bodyPr anchor="t">
                      <a:noAutofit/>
                    </a:bodyPr>
                    <a:p>
                      <a:pPr defTabSz="914400">
                        <a:lnSpc>
                          <a:spcPct val="100000"/>
                        </a:lnSpc>
                      </a:pPr>
                      <a:r>
                        <a:rPr b="0" lang="en-US" sz="1800" strike="noStrike" u="none">
                          <a:solidFill>
                            <a:srgbClr val="ffffff"/>
                          </a:solidFill>
                          <a:uFillTx/>
                          <a:latin typeface="Calibri"/>
                        </a:rPr>
                        <a:t>A</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r>
            </a:tbl>
          </a:graphicData>
        </a:graphic>
      </p:graphicFrame>
      <p:graphicFrame>
        <p:nvGraphicFramePr>
          <p:cNvPr id="82" name="Table 5"/>
          <p:cNvGraphicFramePr/>
          <p:nvPr/>
        </p:nvGraphicFramePr>
        <p:xfrm>
          <a:off x="2184480" y="3987720"/>
          <a:ext cx="8127720" cy="370800"/>
        </p:xfrm>
        <a:graphic>
          <a:graphicData uri="http://schemas.openxmlformats.org/drawingml/2006/table">
            <a:tbl>
              <a:tblPr/>
              <a:tblGrid>
                <a:gridCol w="1354320"/>
                <a:gridCol w="1354320"/>
                <a:gridCol w="1354320"/>
                <a:gridCol w="1354320"/>
                <a:gridCol w="1354320"/>
                <a:gridCol w="1354320"/>
              </a:tblGrid>
              <a:tr h="370800">
                <a:tc>
                  <a:txBody>
                    <a:bodyPr anchor="t">
                      <a:noAutofit/>
                    </a:bodyPr>
                    <a:p>
                      <a:pPr defTabSz="914400">
                        <a:lnSpc>
                          <a:spcPct val="100000"/>
                        </a:lnSpc>
                      </a:pPr>
                      <a:r>
                        <a:rPr b="0" lang="en-US" sz="1800" strike="noStrike" u="none">
                          <a:solidFill>
                            <a:srgbClr val="ffffff"/>
                          </a:solidFill>
                          <a:uFillTx/>
                          <a:latin typeface="Calibri"/>
                        </a:rPr>
                        <a:t>A</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pPr defTabSz="914400">
                        <a:lnSpc>
                          <a:spcPct val="100000"/>
                        </a:lnSpc>
                      </a:pPr>
                      <a:r>
                        <a:rPr b="0" lang="en-US" sz="1800" strike="noStrike" u="none">
                          <a:solidFill>
                            <a:srgbClr val="ffffff"/>
                          </a:solidFill>
                          <a:uFillTx/>
                          <a:latin typeface="Calibri"/>
                        </a:rPr>
                        <a:t>B</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pPr defTabSz="914400">
                        <a:lnSpc>
                          <a:spcPct val="100000"/>
                        </a:lnSpc>
                      </a:pPr>
                      <a:r>
                        <a:rPr b="0" lang="en-US" sz="1800" strike="noStrike" u="none">
                          <a:solidFill>
                            <a:srgbClr val="ffffff"/>
                          </a:solidFill>
                          <a:uFillTx/>
                          <a:latin typeface="Calibri"/>
                        </a:rPr>
                        <a:t>C</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pPr defTabSz="914400">
                        <a:lnSpc>
                          <a:spcPct val="100000"/>
                        </a:lnSpc>
                      </a:pPr>
                      <a:r>
                        <a:rPr b="0" lang="en-US" sz="1800" strike="noStrike" u="none">
                          <a:solidFill>
                            <a:srgbClr val="ffffff"/>
                          </a:solidFill>
                          <a:uFillTx/>
                          <a:latin typeface="Calibri"/>
                        </a:rPr>
                        <a:t>D</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pPr defTabSz="914400">
                        <a:lnSpc>
                          <a:spcPct val="100000"/>
                        </a:lnSpc>
                      </a:pPr>
                      <a:r>
                        <a:rPr b="0" lang="en-US" sz="1800" strike="noStrike" u="none">
                          <a:solidFill>
                            <a:srgbClr val="ffffff"/>
                          </a:solidFill>
                          <a:uFillTx/>
                          <a:latin typeface="Calibri"/>
                        </a:rPr>
                        <a:t>E</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pPr defTabSz="914400">
                        <a:lnSpc>
                          <a:spcPct val="100000"/>
                        </a:lnSpc>
                      </a:pPr>
                      <a:r>
                        <a:rPr b="0" lang="en-US" sz="1800" strike="noStrike" u="none">
                          <a:solidFill>
                            <a:srgbClr val="ffffff"/>
                          </a:solidFill>
                          <a:uFillTx/>
                          <a:latin typeface="Calibri"/>
                        </a:rPr>
                        <a:t>F</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r>
            </a:tbl>
          </a:graphicData>
        </a:graphic>
      </p:graphicFrame>
      <p:graphicFrame>
        <p:nvGraphicFramePr>
          <p:cNvPr id="83" name="Table 6"/>
          <p:cNvGraphicFramePr/>
          <p:nvPr/>
        </p:nvGraphicFramePr>
        <p:xfrm>
          <a:off x="2184480" y="2502360"/>
          <a:ext cx="8127720" cy="355680"/>
        </p:xfrm>
        <a:graphic>
          <a:graphicData uri="http://schemas.openxmlformats.org/drawingml/2006/table">
            <a:tbl>
              <a:tblPr/>
              <a:tblGrid>
                <a:gridCol w="1354320"/>
                <a:gridCol w="1354320"/>
                <a:gridCol w="1354320"/>
                <a:gridCol w="1354320"/>
                <a:gridCol w="1354320"/>
                <a:gridCol w="1354320"/>
              </a:tblGrid>
              <a:tr h="355680">
                <a:tc>
                  <a:txBody>
                    <a:bodyPr anchor="t">
                      <a:noAutofit/>
                    </a:bodyPr>
                    <a:p>
                      <a:pPr defTabSz="914400">
                        <a:lnSpc>
                          <a:spcPct val="100000"/>
                        </a:lnSpc>
                      </a:pPr>
                      <a:r>
                        <a:rPr b="0" lang="en-US" sz="1800" strike="noStrike" u="none">
                          <a:solidFill>
                            <a:srgbClr val="ffffff"/>
                          </a:solidFill>
                          <a:uFillTx/>
                          <a:latin typeface="Calibri"/>
                        </a:rPr>
                        <a:t>A</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pPr defTabSz="914400">
                        <a:lnSpc>
                          <a:spcPct val="100000"/>
                        </a:lnSpc>
                      </a:pPr>
                      <a:r>
                        <a:rPr b="0" lang="en-US" sz="1800" strike="noStrike" u="none">
                          <a:solidFill>
                            <a:srgbClr val="ffffff"/>
                          </a:solidFill>
                          <a:uFillTx/>
                          <a:latin typeface="Calibri"/>
                        </a:rPr>
                        <a:t>B</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c>
                  <a:txBody>
                    <a:bodyPr anchor="t">
                      <a:noAutofit/>
                    </a:bodyPr>
                    <a:p>
                      <a:endParaRPr b="0" lang="en-US" sz="1800" strike="noStrike" u="none">
                        <a:solidFill>
                          <a:srgbClr val="ffffff"/>
                        </a:solidFill>
                        <a:uFillTx/>
                        <a:latin typeface="Calibri"/>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a5a5a5"/>
                    </a:solidFill>
                  </a:tcPr>
                </a:tc>
              </a:tr>
            </a:tbl>
          </a:graphicData>
        </a:graphic>
      </p:graphicFrame>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838080" y="38520"/>
            <a:ext cx="10515240" cy="1325160"/>
          </a:xfrm>
          <a:prstGeom prst="rect">
            <a:avLst/>
          </a:prstGeom>
          <a:noFill/>
          <a:ln w="0">
            <a:noFill/>
          </a:ln>
        </p:spPr>
        <p:txBody>
          <a:bodyPr lIns="91440" rIns="91440" tIns="45720" bIns="45720" anchor="ctr">
            <a:noAutofit/>
          </a:bodyPr>
          <a:p>
            <a:pPr indent="0" defTabSz="914400">
              <a:lnSpc>
                <a:spcPct val="90000"/>
              </a:lnSpc>
              <a:buNone/>
            </a:pPr>
            <a:r>
              <a:rPr b="1" lang="en-US" sz="4400" strike="noStrike" u="none">
                <a:solidFill>
                  <a:schemeClr val="dk1"/>
                </a:solidFill>
                <a:uFillTx/>
                <a:latin typeface="Times New Roman"/>
              </a:rPr>
              <a:t>Characteristics of Queue:</a:t>
            </a:r>
            <a:endParaRPr b="0" lang="en-US" sz="4400" strike="noStrike" u="none">
              <a:solidFill>
                <a:schemeClr val="dk1"/>
              </a:solidFill>
              <a:uFillTx/>
              <a:latin typeface="Calibri"/>
            </a:endParaRPr>
          </a:p>
        </p:txBody>
      </p:sp>
      <p:sp>
        <p:nvSpPr>
          <p:cNvPr id="85" name="PlaceHolder 2"/>
          <p:cNvSpPr>
            <a:spLocks noGrp="1"/>
          </p:cNvSpPr>
          <p:nvPr>
            <p:ph/>
          </p:nvPr>
        </p:nvSpPr>
        <p:spPr>
          <a:xfrm>
            <a:off x="838080" y="1159920"/>
            <a:ext cx="10515240" cy="5445000"/>
          </a:xfrm>
          <a:prstGeom prst="rect">
            <a:avLst/>
          </a:prstGeom>
          <a:noFill/>
          <a:ln w="0">
            <a:noFill/>
          </a:ln>
        </p:spPr>
        <p:txBody>
          <a:bodyPr lIns="91440" rIns="91440" tIns="45720" bIns="45720" anchor="t">
            <a:normAutofit lnSpcReduction="9999"/>
          </a:bodyPr>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1- Queue can handle multiple data.</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2- We can access both ends.</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3- They are fast and flexible. </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r>
              <a:rPr b="1" lang="en-US" sz="2800" strike="noStrike" u="none">
                <a:solidFill>
                  <a:schemeClr val="dk1"/>
                </a:solidFill>
                <a:uFillTx/>
                <a:latin typeface="Times New Roman"/>
              </a:rPr>
              <a:t>                                       </a:t>
            </a:r>
            <a:r>
              <a:rPr b="1" lang="en-US" sz="2800" strike="noStrike" u="none">
                <a:solidFill>
                  <a:srgbClr val="ff0000"/>
                </a:solidFill>
                <a:uFillTx/>
                <a:latin typeface="Times New Roman"/>
              </a:rPr>
              <a:t>Queue Representation:</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000000"/>
              </a:buClr>
              <a:buFont typeface="Arial"/>
              <a:buChar char="•"/>
              <a:tabLst>
                <a:tab algn="l" pos="0"/>
              </a:tabLst>
            </a:pPr>
            <a:r>
              <a:rPr b="0" lang="en-US" sz="2800" strike="noStrike" u="none">
                <a:solidFill>
                  <a:schemeClr val="dk1"/>
                </a:solidFill>
                <a:uFillTx/>
                <a:latin typeface="Times New Roman"/>
              </a:rPr>
              <a:t>Like stacks, Queues can also be represented in an array: In this representation, the Queue is implemented using the array. Variables used in this case are</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Queue:</a:t>
            </a:r>
            <a:r>
              <a:rPr b="0" lang="en-US" sz="2800" strike="noStrike" u="none">
                <a:solidFill>
                  <a:srgbClr val="ff0000"/>
                </a:solidFill>
                <a:uFillTx/>
                <a:latin typeface="Times New Roman"/>
              </a:rPr>
              <a:t> </a:t>
            </a:r>
            <a:r>
              <a:rPr b="0" lang="en-US" sz="2800" strike="noStrike" u="none">
                <a:solidFill>
                  <a:schemeClr val="dk1"/>
                </a:solidFill>
                <a:uFillTx/>
                <a:latin typeface="Times New Roman"/>
              </a:rPr>
              <a:t>the name of the array storing queue elements.</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Front</a:t>
            </a:r>
            <a:r>
              <a:rPr b="0" lang="en-US" sz="2800" strike="noStrike" u="none">
                <a:solidFill>
                  <a:srgbClr val="ff0000"/>
                </a:solidFill>
                <a:uFillTx/>
                <a:latin typeface="Times New Roman"/>
              </a:rPr>
              <a:t>:</a:t>
            </a:r>
            <a:r>
              <a:rPr b="0" lang="en-US" sz="2800" strike="noStrike" u="none">
                <a:solidFill>
                  <a:schemeClr val="dk1"/>
                </a:solidFill>
                <a:uFillTx/>
                <a:latin typeface="Times New Roman"/>
              </a:rPr>
              <a:t> the index where the first element is delete in the array representing the queue.</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Rear:</a:t>
            </a:r>
            <a:r>
              <a:rPr b="0" lang="en-US" sz="2800" strike="noStrike" u="none">
                <a:solidFill>
                  <a:schemeClr val="dk1"/>
                </a:solidFill>
                <a:uFillTx/>
                <a:latin typeface="Times New Roman"/>
              </a:rPr>
              <a:t> the index where the last element is stored in an array representing the queue.</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Times New Roman"/>
              </a:rPr>
              <a:t>Types of queue</a:t>
            </a:r>
            <a:endParaRPr b="0" lang="en-US" sz="4400" strike="noStrike" u="none">
              <a:solidFill>
                <a:schemeClr val="dk1"/>
              </a:solidFill>
              <a:uFillTx/>
              <a:latin typeface="Calibri"/>
            </a:endParaRPr>
          </a:p>
        </p:txBody>
      </p:sp>
      <p:sp>
        <p:nvSpPr>
          <p:cNvPr id="87"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2800" strike="noStrike" u="none">
                <a:solidFill>
                  <a:schemeClr val="dk1"/>
                </a:solidFill>
                <a:uFillTx/>
                <a:latin typeface="Times New Roman"/>
              </a:rPr>
              <a:t>1- Simple Queue or Linear Queue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fr-FR" sz="2800" strike="noStrike" u="none">
                <a:solidFill>
                  <a:schemeClr val="dk1"/>
                </a:solidFill>
                <a:uFillTx/>
                <a:latin typeface="Times New Roman"/>
              </a:rPr>
              <a:t>2- Circular Queue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fr-FR" sz="2800" strike="noStrike" u="none">
                <a:solidFill>
                  <a:schemeClr val="dk1"/>
                </a:solidFill>
                <a:uFillTx/>
                <a:latin typeface="Times New Roman"/>
              </a:rPr>
              <a:t>3- Priority Queue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fr-FR" sz="2800" strike="noStrike" u="none">
                <a:solidFill>
                  <a:schemeClr val="dk1"/>
                </a:solidFill>
                <a:uFillTx/>
                <a:latin typeface="Times New Roman"/>
              </a:rPr>
              <a:t>4- Double Ended Queue (or Deque)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r-FR" sz="4400" strike="noStrike" u="none">
                <a:solidFill>
                  <a:schemeClr val="dk1"/>
                </a:solidFill>
                <a:uFillTx/>
                <a:latin typeface="Times New Roman"/>
              </a:rPr>
              <a:t>Simple Queue or Linear Queue  </a:t>
            </a:r>
            <a:endParaRPr b="0" lang="en-US" sz="4400" strike="noStrike" u="none">
              <a:solidFill>
                <a:schemeClr val="dk1"/>
              </a:solidFill>
              <a:uFillTx/>
              <a:latin typeface="Calibri"/>
            </a:endParaRPr>
          </a:p>
        </p:txBody>
      </p:sp>
      <p:sp>
        <p:nvSpPr>
          <p:cNvPr id="89" name="PlaceHolder 2"/>
          <p:cNvSpPr>
            <a:spLocks noGrp="1"/>
          </p:cNvSpPr>
          <p:nvPr>
            <p:ph/>
          </p:nvPr>
        </p:nvSpPr>
        <p:spPr>
          <a:xfrm>
            <a:off x="838080" y="1825560"/>
            <a:ext cx="10515240" cy="4875120"/>
          </a:xfrm>
          <a:prstGeom prst="rect">
            <a:avLst/>
          </a:prstGeom>
          <a:noFill/>
          <a:ln w="0">
            <a:noFill/>
          </a:ln>
        </p:spPr>
        <p:txBody>
          <a:bodyPr lIns="91440" rIns="91440" tIns="45720" bIns="45720" anchor="t">
            <a:noAutofit/>
          </a:bodyPr>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Times New Roman"/>
              </a:rPr>
              <a:t>The major drawback of using a linear Queue is that </a:t>
            </a:r>
            <a:r>
              <a:rPr b="0" lang="en-US" sz="2800" strike="noStrike" u="none">
                <a:solidFill>
                  <a:srgbClr val="ff0000"/>
                </a:solidFill>
                <a:uFillTx/>
                <a:latin typeface="Times New Roman"/>
              </a:rPr>
              <a:t>insertion is done only from the rear end.</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If the first three elements are deleted from the Queue, we cannot insert more elements even though the space is available in a Linear Queue. In this case, the linear Queue shows the overflow condition as the rear is pointing to the last element of the Queue.</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Times New Roman"/>
              </a:rPr>
              <a:t>Ex-</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0</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1</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2</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3</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4</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5</a:t>
            </a:r>
            <a:r>
              <a:rPr b="0" lang="en-US" sz="2800" strike="noStrike" u="none">
                <a:solidFill>
                  <a:schemeClr val="dk1"/>
                </a:solidFill>
                <a:uFillTx/>
                <a:latin typeface="Times New Roman"/>
              </a:rPr>
              <a:t>	</a:t>
            </a:r>
            <a:r>
              <a:rPr b="0" lang="en-US" sz="2800" strike="noStrike" u="none">
                <a:solidFill>
                  <a:schemeClr val="dk1"/>
                </a:solidFill>
                <a:uFillTx/>
                <a:latin typeface="Times New Roman"/>
              </a:rPr>
              <a:t>  6</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                                                          </a:t>
            </a:r>
            <a:r>
              <a:rPr b="0" lang="en-US" sz="2800" strike="noStrike" u="none">
                <a:solidFill>
                  <a:schemeClr val="dk1"/>
                </a:solidFill>
                <a:uFillTx/>
                <a:latin typeface="Times New Roman"/>
              </a:rPr>
              <a:t>F                                       R</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Front= 3  and rear = 6(max-1)---------- </a:t>
            </a:r>
            <a:r>
              <a:rPr b="0" lang="en-US" sz="2800" strike="noStrike" u="none">
                <a:solidFill>
                  <a:srgbClr val="ff0000"/>
                </a:solidFill>
                <a:uFillTx/>
                <a:latin typeface="Times New Roman"/>
              </a:rPr>
              <a:t>Queue if Full</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p:txBody>
      </p:sp>
      <p:graphicFrame>
        <p:nvGraphicFramePr>
          <p:cNvPr id="90" name="Table 3"/>
          <p:cNvGraphicFramePr/>
          <p:nvPr/>
        </p:nvGraphicFramePr>
        <p:xfrm>
          <a:off x="2031840" y="4827600"/>
          <a:ext cx="8127720" cy="370800"/>
        </p:xfrm>
        <a:graphic>
          <a:graphicData uri="http://schemas.openxmlformats.org/drawingml/2006/table">
            <a:tbl>
              <a:tblPr/>
              <a:tblGrid>
                <a:gridCol w="1161000"/>
                <a:gridCol w="1161000"/>
                <a:gridCol w="1161000"/>
                <a:gridCol w="1161000"/>
                <a:gridCol w="1161000"/>
                <a:gridCol w="1161000"/>
                <a:gridCol w="1161000"/>
              </a:tblGrid>
              <a:tr h="370800">
                <a:tc>
                  <a:txBody>
                    <a:bodyPr anchor="t">
                      <a:noAutofit/>
                    </a:bodyPr>
                    <a:p>
                      <a:endParaRPr b="0" lang="en-US" sz="1800" strike="noStrike" u="none">
                        <a:solidFill>
                          <a:srgbClr val="70ad47"/>
                        </a:solidFill>
                        <a:uFillTx/>
                        <a:latin typeface="Calibri"/>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c>
                  <a:txBody>
                    <a:bodyPr anchor="t">
                      <a:noAutofit/>
                    </a:bodyPr>
                    <a:p>
                      <a:endParaRPr b="0" lang="en-US" sz="1800" strike="noStrike" u="none">
                        <a:solidFill>
                          <a:srgbClr val="70ad47"/>
                        </a:solidFill>
                        <a:uFillTx/>
                        <a:latin typeface="Calibri"/>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c>
                  <a:txBody>
                    <a:bodyPr anchor="t">
                      <a:noAutofit/>
                    </a:bodyPr>
                    <a:p>
                      <a:endParaRPr b="0" lang="en-US" sz="1800" strike="noStrike" u="none">
                        <a:solidFill>
                          <a:srgbClr val="70ad47"/>
                        </a:solidFill>
                        <a:uFillTx/>
                        <a:latin typeface="Calibri"/>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c>
                  <a:txBody>
                    <a:bodyPr anchor="t">
                      <a:noAutofit/>
                    </a:bodyPr>
                    <a:p>
                      <a:pPr algn="ctr" defTabSz="914400">
                        <a:lnSpc>
                          <a:spcPct val="100000"/>
                        </a:lnSpc>
                      </a:pPr>
                      <a:r>
                        <a:rPr b="0" lang="en-US" sz="1800" strike="noStrike" u="none">
                          <a:solidFill>
                            <a:srgbClr val="70ad47"/>
                          </a:solidFill>
                          <a:uFillTx/>
                          <a:latin typeface="Calibri"/>
                        </a:rPr>
                        <a:t>D</a:t>
                      </a:r>
                      <a:endParaRPr b="0" lang="en-US" sz="1800" strike="noStrike" u="none">
                        <a:solidFill>
                          <a:srgbClr val="000000"/>
                        </a:solidFill>
                        <a:uFillTx/>
                        <a:latin typeface="Arial"/>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c>
                  <a:txBody>
                    <a:bodyPr anchor="t">
                      <a:noAutofit/>
                    </a:bodyPr>
                    <a:p>
                      <a:pPr defTabSz="914400">
                        <a:lnSpc>
                          <a:spcPct val="100000"/>
                        </a:lnSpc>
                      </a:pPr>
                      <a:r>
                        <a:rPr b="0" lang="en-US" sz="1800" strike="noStrike" u="none">
                          <a:solidFill>
                            <a:srgbClr val="70ad47"/>
                          </a:solidFill>
                          <a:uFillTx/>
                          <a:latin typeface="Calibri"/>
                        </a:rPr>
                        <a:t>       </a:t>
                      </a:r>
                      <a:r>
                        <a:rPr b="0" lang="en-US" sz="1800" strike="noStrike" u="none">
                          <a:solidFill>
                            <a:srgbClr val="70ad47"/>
                          </a:solidFill>
                          <a:uFillTx/>
                          <a:latin typeface="Calibri"/>
                        </a:rPr>
                        <a:t>E </a:t>
                      </a:r>
                      <a:endParaRPr b="0" lang="en-US" sz="1800" strike="noStrike" u="none">
                        <a:solidFill>
                          <a:srgbClr val="000000"/>
                        </a:solidFill>
                        <a:uFillTx/>
                        <a:latin typeface="Arial"/>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c>
                  <a:txBody>
                    <a:bodyPr anchor="t">
                      <a:noAutofit/>
                    </a:bodyPr>
                    <a:p>
                      <a:pPr defTabSz="914400">
                        <a:lnSpc>
                          <a:spcPct val="100000"/>
                        </a:lnSpc>
                      </a:pPr>
                      <a:r>
                        <a:rPr b="0" lang="en-US" sz="1800" strike="noStrike" u="none">
                          <a:solidFill>
                            <a:srgbClr val="70ad47"/>
                          </a:solidFill>
                          <a:uFillTx/>
                          <a:latin typeface="Calibri"/>
                        </a:rPr>
                        <a:t>        </a:t>
                      </a:r>
                      <a:r>
                        <a:rPr b="0" lang="en-US" sz="1800" strike="noStrike" u="none">
                          <a:solidFill>
                            <a:srgbClr val="70ad47"/>
                          </a:solidFill>
                          <a:uFillTx/>
                          <a:latin typeface="Calibri"/>
                        </a:rPr>
                        <a:t>F  </a:t>
                      </a:r>
                      <a:endParaRPr b="0" lang="en-US" sz="1800" strike="noStrike" u="none">
                        <a:solidFill>
                          <a:srgbClr val="000000"/>
                        </a:solidFill>
                        <a:uFillTx/>
                        <a:latin typeface="Arial"/>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c>
                  <a:txBody>
                    <a:bodyPr anchor="t">
                      <a:noAutofit/>
                    </a:bodyPr>
                    <a:p>
                      <a:pPr defTabSz="914400">
                        <a:lnSpc>
                          <a:spcPct val="100000"/>
                        </a:lnSpc>
                      </a:pPr>
                      <a:r>
                        <a:rPr b="0" lang="en-US" sz="1800" strike="noStrike" u="none">
                          <a:solidFill>
                            <a:srgbClr val="70ad47"/>
                          </a:solidFill>
                          <a:uFillTx/>
                          <a:latin typeface="Calibri"/>
                        </a:rPr>
                        <a:t>      </a:t>
                      </a:r>
                      <a:r>
                        <a:rPr b="0" lang="en-US" sz="1800" strike="noStrike" u="none">
                          <a:solidFill>
                            <a:srgbClr val="70ad47"/>
                          </a:solidFill>
                          <a:uFillTx/>
                          <a:latin typeface="Calibri"/>
                        </a:rPr>
                        <a:t>G</a:t>
                      </a:r>
                      <a:endParaRPr b="0" lang="en-US" sz="1800" strike="noStrike" u="none">
                        <a:solidFill>
                          <a:srgbClr val="000000"/>
                        </a:solidFill>
                        <a:uFillTx/>
                        <a:latin typeface="Arial"/>
                      </a:endParaRPr>
                    </a:p>
                  </a:txBody>
                  <a:tcPr anchor="t" marL="91440" marR="91440">
                    <a:lnL w="12240">
                      <a:solidFill>
                        <a:srgbClr val="70ad47"/>
                      </a:solidFill>
                      <a:prstDash val="solid"/>
                    </a:lnL>
                    <a:lnR w="12240">
                      <a:solidFill>
                        <a:srgbClr val="70ad47"/>
                      </a:solidFill>
                      <a:prstDash val="solid"/>
                    </a:lnR>
                    <a:lnT w="12240">
                      <a:solidFill>
                        <a:srgbClr val="70ad47"/>
                      </a:solidFill>
                      <a:prstDash val="solid"/>
                    </a:lnT>
                    <a:lnB w="12240">
                      <a:solidFill>
                        <a:srgbClr val="70ad47"/>
                      </a:solidFill>
                      <a:prstDash val="solid"/>
                    </a:lnB>
                    <a:solidFill>
                      <a:srgbClr val="ebf1e8"/>
                    </a:solidFill>
                  </a:tcPr>
                </a:tc>
              </a:tr>
            </a:tbl>
          </a:graphicData>
        </a:graphic>
      </p:graphicFrame>
      <p:cxnSp>
        <p:nvCxnSpPr>
          <p:cNvPr id="91" name="Straight Arrow Connector 5"/>
          <p:cNvCxnSpPr/>
          <p:nvPr/>
        </p:nvCxnSpPr>
        <p:spPr>
          <a:xfrm flipV="1">
            <a:off x="6045840" y="5213160"/>
            <a:ext cx="14040" cy="396360"/>
          </a:xfrm>
          <a:prstGeom prst="straightConnector1">
            <a:avLst/>
          </a:prstGeom>
          <a:ln>
            <a:solidFill>
              <a:srgbClr val="4472c4"/>
            </a:solidFill>
            <a:tailEnd len="med" type="triangle" w="med"/>
          </a:ln>
        </p:spPr>
      </p:cxnSp>
      <p:cxnSp>
        <p:nvCxnSpPr>
          <p:cNvPr id="92" name="Straight Arrow Connector 6"/>
          <p:cNvCxnSpPr/>
          <p:nvPr/>
        </p:nvCxnSpPr>
        <p:spPr>
          <a:xfrm flipV="1">
            <a:off x="9689760" y="5213160"/>
            <a:ext cx="14040" cy="396360"/>
          </a:xfrm>
          <a:prstGeom prst="straightConnector1">
            <a:avLst/>
          </a:prstGeom>
          <a:ln>
            <a:solidFill>
              <a:srgbClr val="4472c4"/>
            </a:solidFill>
            <a:tailEnd len="med" type="triangle" w="med"/>
          </a:ln>
        </p:spPr>
      </p:cxn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838080" y="5760"/>
            <a:ext cx="10515240" cy="1325160"/>
          </a:xfrm>
          <a:prstGeom prst="rect">
            <a:avLst/>
          </a:prstGeom>
          <a:noFill/>
          <a:ln w="0">
            <a:noFill/>
          </a:ln>
        </p:spPr>
        <p:txBody>
          <a:bodyPr lIns="91440" rIns="91440" tIns="45720" bIns="45720" anchor="ctr">
            <a:noAutofit/>
          </a:bodyPr>
          <a:p>
            <a:pPr indent="0" algn="ctr" defTabSz="914400">
              <a:lnSpc>
                <a:spcPct val="90000"/>
              </a:lnSpc>
              <a:buNone/>
            </a:pPr>
            <a:r>
              <a:rPr b="0" lang="en-US" sz="4400" strike="noStrike" u="none">
                <a:solidFill>
                  <a:srgbClr val="ff0000"/>
                </a:solidFill>
                <a:uFillTx/>
                <a:latin typeface="Times New Roman"/>
              </a:rPr>
              <a:t>Operations performed on queue</a:t>
            </a:r>
            <a:endParaRPr b="0" lang="en-US" sz="4400" strike="noStrike" u="none">
              <a:solidFill>
                <a:schemeClr val="dk1"/>
              </a:solidFill>
              <a:uFillTx/>
              <a:latin typeface="Calibri"/>
            </a:endParaRPr>
          </a:p>
        </p:txBody>
      </p:sp>
      <p:sp>
        <p:nvSpPr>
          <p:cNvPr id="94" name="PlaceHolder 2"/>
          <p:cNvSpPr>
            <a:spLocks noGrp="1"/>
          </p:cNvSpPr>
          <p:nvPr>
            <p:ph/>
          </p:nvPr>
        </p:nvSpPr>
        <p:spPr>
          <a:xfrm>
            <a:off x="522360" y="1105560"/>
            <a:ext cx="11282400" cy="5445000"/>
          </a:xfrm>
          <a:prstGeom prst="rect">
            <a:avLst/>
          </a:prstGeom>
          <a:noFill/>
          <a:ln w="0">
            <a:noFill/>
          </a:ln>
        </p:spPr>
        <p:txBody>
          <a:bodyPr lIns="91440" rIns="91440" tIns="45720" bIns="45720" anchor="t">
            <a:normAutofit lnSpcReduction="9999"/>
          </a:bodyPr>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The fundamental operations that can be performed on queue are listed as follows -</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Enqueue:</a:t>
            </a:r>
            <a:r>
              <a:rPr b="0" lang="en-US" sz="2800" strike="noStrike" u="none">
                <a:solidFill>
                  <a:schemeClr val="dk1"/>
                </a:solidFill>
                <a:uFillTx/>
                <a:latin typeface="Times New Roman"/>
              </a:rPr>
              <a:t> The Enqueue operation is used to insert the element at the rear end of the queue. It returns void.</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Dequeue:</a:t>
            </a:r>
            <a:r>
              <a:rPr b="0" lang="en-US" sz="2800" strike="noStrike" u="none">
                <a:solidFill>
                  <a:schemeClr val="dk1"/>
                </a:solidFill>
                <a:uFillTx/>
                <a:latin typeface="Times New Roman"/>
              </a:rPr>
              <a:t> It performs the deletion from the front-end of the queue. It also returns the element which has been removed from the front-end. It returns an integer value.</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Peek:</a:t>
            </a:r>
            <a:r>
              <a:rPr b="0" lang="en-US" sz="2800" strike="noStrike" u="none">
                <a:solidFill>
                  <a:schemeClr val="dk1"/>
                </a:solidFill>
                <a:uFillTx/>
                <a:latin typeface="Times New Roman"/>
              </a:rPr>
              <a:t> This is the third operation that returns the element, which is pointed by the front pointer in the queue but does not delete it.</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Queue overflow</a:t>
            </a:r>
            <a:r>
              <a:rPr b="1" lang="en-US" sz="2800" strike="noStrike" u="none">
                <a:solidFill>
                  <a:schemeClr val="dk1"/>
                </a:solidFill>
                <a:uFillTx/>
                <a:latin typeface="Times New Roman"/>
              </a:rPr>
              <a:t> (isfull):</a:t>
            </a:r>
            <a:r>
              <a:rPr b="0" lang="en-US" sz="2800" strike="noStrike" u="none">
                <a:solidFill>
                  <a:schemeClr val="dk1"/>
                </a:solidFill>
                <a:uFillTx/>
                <a:latin typeface="Times New Roman"/>
              </a:rPr>
              <a:t> It shows the overflow condition when the queue is completely full.</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Queue underflow </a:t>
            </a:r>
            <a:r>
              <a:rPr b="1" lang="en-US" sz="2800" strike="noStrike" u="none">
                <a:solidFill>
                  <a:schemeClr val="dk1"/>
                </a:solidFill>
                <a:uFillTx/>
                <a:latin typeface="Times New Roman"/>
              </a:rPr>
              <a:t>(isempty):</a:t>
            </a:r>
            <a:r>
              <a:rPr b="0" lang="en-US" sz="2800" strike="noStrike" u="none">
                <a:solidFill>
                  <a:schemeClr val="dk1"/>
                </a:solidFill>
                <a:uFillTx/>
                <a:latin typeface="Times New Roman"/>
              </a:rPr>
              <a:t> It shows the underflow condition when the Queue is empty, i.e., no elements are in the Queue.</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253080" y="104760"/>
            <a:ext cx="1862280" cy="590760"/>
          </a:xfrm>
          <a:prstGeom prst="rect">
            <a:avLst/>
          </a:prstGeom>
          <a:noFill/>
          <a:ln w="0">
            <a:noFill/>
          </a:ln>
        </p:spPr>
        <p:txBody>
          <a:bodyPr lIns="91440" rIns="91440" tIns="45720" bIns="45720" anchor="ctr">
            <a:normAutofit fontScale="92500" lnSpcReduction="19999"/>
          </a:bodyPr>
          <a:p>
            <a:pPr indent="0" defTabSz="914400">
              <a:lnSpc>
                <a:spcPct val="90000"/>
              </a:lnSpc>
              <a:buNone/>
            </a:pPr>
            <a:r>
              <a:rPr b="0" lang="en-US" sz="4400" strike="noStrike" u="none">
                <a:solidFill>
                  <a:schemeClr val="dk1"/>
                </a:solidFill>
                <a:uFillTx/>
                <a:latin typeface="Calibri Light"/>
              </a:rPr>
              <a:t> </a:t>
            </a:r>
            <a:r>
              <a:rPr b="0" lang="en-US" sz="4400" strike="noStrike" u="none">
                <a:solidFill>
                  <a:schemeClr val="dk1"/>
                </a:solidFill>
                <a:uFillTx/>
                <a:latin typeface="Calibri Light"/>
              </a:rPr>
              <a:t>Queue</a:t>
            </a:r>
            <a:endParaRPr b="0" lang="en-US" sz="4400" strike="noStrike" u="none">
              <a:solidFill>
                <a:schemeClr val="dk1"/>
              </a:solidFill>
              <a:uFillTx/>
              <a:latin typeface="Calibri"/>
            </a:endParaRPr>
          </a:p>
        </p:txBody>
      </p:sp>
      <p:sp>
        <p:nvSpPr>
          <p:cNvPr id="96" name="PlaceHolder 2"/>
          <p:cNvSpPr>
            <a:spLocks noGrp="1"/>
          </p:cNvSpPr>
          <p:nvPr>
            <p:ph/>
          </p:nvPr>
        </p:nvSpPr>
        <p:spPr>
          <a:xfrm>
            <a:off x="348480" y="641520"/>
            <a:ext cx="5157360" cy="518400"/>
          </a:xfrm>
          <a:prstGeom prst="rect">
            <a:avLst/>
          </a:prstGeom>
          <a:noFill/>
          <a:ln w="0">
            <a:noFill/>
          </a:ln>
        </p:spPr>
        <p:txBody>
          <a:bodyPr lIns="91440" rIns="91440" tIns="45720" bIns="45720" anchor="b">
            <a:normAutofit/>
          </a:bodyPr>
          <a:p>
            <a:pPr indent="0" defTabSz="914400">
              <a:lnSpc>
                <a:spcPct val="90000"/>
              </a:lnSpc>
              <a:spcBef>
                <a:spcPts val="1001"/>
              </a:spcBef>
              <a:buNone/>
              <a:tabLst>
                <a:tab algn="l" pos="0"/>
              </a:tabLst>
            </a:pPr>
            <a:r>
              <a:rPr b="1" lang="en-US" sz="2400" strike="noStrike" u="none">
                <a:solidFill>
                  <a:srgbClr val="ff0000"/>
                </a:solidFill>
                <a:uFillTx/>
                <a:latin typeface="Times New Roman"/>
              </a:rPr>
              <a:t>Enqueue   insert an element– Algo.</a:t>
            </a:r>
            <a:endParaRPr b="0" lang="en-US" sz="2400" strike="noStrike" u="none">
              <a:solidFill>
                <a:schemeClr val="dk1"/>
              </a:solidFill>
              <a:uFillTx/>
              <a:latin typeface="Calibri"/>
            </a:endParaRPr>
          </a:p>
        </p:txBody>
      </p:sp>
      <p:sp>
        <p:nvSpPr>
          <p:cNvPr id="97" name="PlaceHolder 3"/>
          <p:cNvSpPr>
            <a:spLocks noGrp="1"/>
          </p:cNvSpPr>
          <p:nvPr>
            <p:ph/>
          </p:nvPr>
        </p:nvSpPr>
        <p:spPr>
          <a:xfrm>
            <a:off x="314640" y="1232640"/>
            <a:ext cx="4888080" cy="31975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en-US" sz="2400" strike="noStrike" u="none">
                <a:solidFill>
                  <a:schemeClr val="dk1"/>
                </a:solidFill>
                <a:uFillTx/>
                <a:latin typeface="Times New Roman"/>
              </a:rPr>
              <a:t>Insert(queue,max front,rear,item)</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Times New Roman"/>
              </a:rPr>
              <a:t>1- if rear= max-1 </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Times New Roman"/>
              </a:rPr>
              <a:t>then write  queue is overflow and exit</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Times New Roman"/>
              </a:rPr>
              <a:t>2- if rear= -1  then set rear=0</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Times New Roman"/>
              </a:rPr>
              <a:t>	</a:t>
            </a:r>
            <a:r>
              <a:rPr b="0" lang="en-US" sz="2400" strike="noStrike" u="none">
                <a:solidFill>
                  <a:schemeClr val="dk1"/>
                </a:solidFill>
                <a:uFillTx/>
                <a:latin typeface="Times New Roman"/>
              </a:rPr>
              <a:t>else  rear = rear+1</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Times New Roman"/>
              </a:rPr>
              <a:t>3- queue[rear]=item</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Times New Roman"/>
              </a:rPr>
              <a:t>4- stop</a:t>
            </a:r>
            <a:endParaRPr b="0" lang="en-US" sz="2400" strike="noStrike" u="none">
              <a:solidFill>
                <a:schemeClr val="dk1"/>
              </a:solidFill>
              <a:uFillTx/>
              <a:latin typeface="Calibri"/>
            </a:endParaRPr>
          </a:p>
        </p:txBody>
      </p:sp>
      <p:sp>
        <p:nvSpPr>
          <p:cNvPr id="98" name="PlaceHolder 4"/>
          <p:cNvSpPr>
            <a:spLocks noGrp="1"/>
          </p:cNvSpPr>
          <p:nvPr>
            <p:ph/>
          </p:nvPr>
        </p:nvSpPr>
        <p:spPr>
          <a:xfrm>
            <a:off x="6172200" y="104760"/>
            <a:ext cx="5182920" cy="5907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uFillTx/>
                <a:latin typeface="Times New Roman"/>
              </a:rPr>
              <a:t> </a:t>
            </a:r>
            <a:r>
              <a:rPr b="1" lang="en-US" sz="2400" strike="noStrike" u="none">
                <a:solidFill>
                  <a:srgbClr val="ff0000"/>
                </a:solidFill>
                <a:uFillTx/>
                <a:latin typeface="Times New Roman"/>
              </a:rPr>
              <a:t>C Function</a:t>
            </a:r>
            <a:endParaRPr b="0" lang="en-US" sz="2400" strike="noStrike" u="none">
              <a:solidFill>
                <a:schemeClr val="dk1"/>
              </a:solidFill>
              <a:uFillTx/>
              <a:latin typeface="Calibri"/>
            </a:endParaRPr>
          </a:p>
        </p:txBody>
      </p:sp>
      <p:sp>
        <p:nvSpPr>
          <p:cNvPr id="99" name="PlaceHolder 5"/>
          <p:cNvSpPr>
            <a:spLocks noGrp="1"/>
          </p:cNvSpPr>
          <p:nvPr>
            <p:ph/>
          </p:nvPr>
        </p:nvSpPr>
        <p:spPr>
          <a:xfrm>
            <a:off x="5601960" y="695880"/>
            <a:ext cx="6462360" cy="616176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en-US" sz="2000" strike="noStrike" u="none">
                <a:solidFill>
                  <a:schemeClr val="dk1"/>
                </a:solidFill>
                <a:uFillTx/>
                <a:latin typeface="Times New Roman"/>
              </a:rPr>
              <a:t>void insert()</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int item;</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if(rear == MAX - 1){</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printf("Queue Overflow n");</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}else{</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if(front== - 1){</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	</a:t>
            </a:r>
            <a:r>
              <a:rPr b="0" lang="en-US" sz="2000" strike="noStrike" u="none">
                <a:solidFill>
                  <a:schemeClr val="dk1"/>
                </a:solidFill>
                <a:uFillTx/>
                <a:latin typeface="Times New Roman"/>
              </a:rPr>
              <a:t>front = 0;</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	</a:t>
            </a:r>
            <a:r>
              <a:rPr b="0" lang="en-US" sz="2000" strike="noStrike" u="none">
                <a:solidFill>
                  <a:schemeClr val="dk1"/>
                </a:solidFill>
                <a:uFillTx/>
                <a:latin typeface="Times New Roman"/>
              </a:rPr>
              <a:t>printf("Inset the element in queue : ");</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	</a:t>
            </a:r>
            <a:r>
              <a:rPr b="0" lang="en-US" sz="2000" strike="noStrike" u="none">
                <a:solidFill>
                  <a:schemeClr val="dk1"/>
                </a:solidFill>
                <a:uFillTx/>
                <a:latin typeface="Times New Roman"/>
              </a:rPr>
              <a:t>scanf("%d", &amp;item);</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	</a:t>
            </a:r>
            <a:r>
              <a:rPr b="0" lang="en-US" sz="2000" strike="noStrike" u="none">
                <a:solidFill>
                  <a:schemeClr val="dk1"/>
                </a:solidFill>
                <a:uFillTx/>
                <a:latin typeface="Times New Roman"/>
              </a:rPr>
              <a:t>rear = rear + 1;</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	</a:t>
            </a:r>
            <a:r>
              <a:rPr b="0" lang="en-US" sz="2000" strike="noStrike" u="none">
                <a:solidFill>
                  <a:schemeClr val="dk1"/>
                </a:solidFill>
                <a:uFillTx/>
                <a:latin typeface="Times New Roman"/>
              </a:rPr>
              <a:t>queue_array[rear] = item;</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	</a:t>
            </a:r>
            <a:r>
              <a:rPr b="0" lang="en-US" sz="2000" strike="noStrike" u="none">
                <a:solidFill>
                  <a:schemeClr val="dk1"/>
                </a:solidFill>
                <a:uFillTx/>
                <a:latin typeface="Times New Roman"/>
              </a:rPr>
              <a:t>}</a:t>
            </a:r>
            <a:endParaRPr b="0" lang="en-US" sz="2000" strike="noStrike" u="none">
              <a:solidFill>
                <a:schemeClr val="dk1"/>
              </a:solidFill>
              <a:uFillTx/>
              <a:latin typeface="Calibri"/>
            </a:endParaRPr>
          </a:p>
          <a:p>
            <a:pPr indent="0" defTabSz="914400">
              <a:lnSpc>
                <a:spcPct val="90000"/>
              </a:lnSpc>
              <a:spcBef>
                <a:spcPts val="1001"/>
              </a:spcBef>
              <a:buNone/>
              <a:tabLst>
                <a:tab algn="l" pos="0"/>
              </a:tabLst>
            </a:pPr>
            <a:r>
              <a:rPr b="0" lang="en-US" sz="2000" strike="noStrike" u="none">
                <a:solidFill>
                  <a:schemeClr val="dk1"/>
                </a:solidFill>
                <a:uFillTx/>
                <a:latin typeface="Times New Roman"/>
              </a:rPr>
              <a:t>}</a:t>
            </a:r>
            <a:endParaRPr b="0" lang="en-US" sz="20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253080" y="104760"/>
            <a:ext cx="1862280" cy="590760"/>
          </a:xfrm>
          <a:prstGeom prst="rect">
            <a:avLst/>
          </a:prstGeom>
          <a:noFill/>
          <a:ln w="0">
            <a:noFill/>
          </a:ln>
        </p:spPr>
        <p:txBody>
          <a:bodyPr lIns="91440" rIns="91440" tIns="45720" bIns="45720" anchor="ctr">
            <a:normAutofit fontScale="92500" lnSpcReduction="19999"/>
          </a:bodyPr>
          <a:p>
            <a:pPr indent="0" defTabSz="914400">
              <a:lnSpc>
                <a:spcPct val="90000"/>
              </a:lnSpc>
              <a:buNone/>
            </a:pPr>
            <a:r>
              <a:rPr b="0" lang="en-US" sz="4400" strike="noStrike" u="none">
                <a:solidFill>
                  <a:schemeClr val="dk1"/>
                </a:solidFill>
                <a:uFillTx/>
                <a:latin typeface="Calibri Light"/>
              </a:rPr>
              <a:t> </a:t>
            </a:r>
            <a:r>
              <a:rPr b="0" lang="en-US" sz="4400" strike="noStrike" u="none">
                <a:solidFill>
                  <a:schemeClr val="dk1"/>
                </a:solidFill>
                <a:uFillTx/>
                <a:latin typeface="Calibri Light"/>
              </a:rPr>
              <a:t>Queue</a:t>
            </a:r>
            <a:endParaRPr b="0" lang="en-US" sz="4400" strike="noStrike" u="none">
              <a:solidFill>
                <a:schemeClr val="dk1"/>
              </a:solidFill>
              <a:uFillTx/>
              <a:latin typeface="Calibri"/>
            </a:endParaRPr>
          </a:p>
        </p:txBody>
      </p:sp>
      <p:sp>
        <p:nvSpPr>
          <p:cNvPr id="101" name="PlaceHolder 2"/>
          <p:cNvSpPr>
            <a:spLocks noGrp="1"/>
          </p:cNvSpPr>
          <p:nvPr>
            <p:ph/>
          </p:nvPr>
        </p:nvSpPr>
        <p:spPr>
          <a:xfrm>
            <a:off x="348480" y="641520"/>
            <a:ext cx="5157360" cy="518400"/>
          </a:xfrm>
          <a:prstGeom prst="rect">
            <a:avLst/>
          </a:prstGeom>
          <a:noFill/>
          <a:ln w="0">
            <a:noFill/>
          </a:ln>
        </p:spPr>
        <p:txBody>
          <a:bodyPr lIns="91440" rIns="91440" tIns="45720" bIns="45720" anchor="b">
            <a:normAutofit/>
          </a:bodyPr>
          <a:p>
            <a:pPr indent="0" defTabSz="914400">
              <a:lnSpc>
                <a:spcPct val="90000"/>
              </a:lnSpc>
              <a:spcBef>
                <a:spcPts val="1001"/>
              </a:spcBef>
              <a:buNone/>
              <a:tabLst>
                <a:tab algn="l" pos="0"/>
              </a:tabLst>
            </a:pPr>
            <a:r>
              <a:rPr b="1" lang="en-US" sz="2400" strike="noStrike" u="none">
                <a:solidFill>
                  <a:srgbClr val="ff0000"/>
                </a:solidFill>
                <a:uFillTx/>
                <a:latin typeface="Calibri"/>
              </a:rPr>
              <a:t>Dequeue   delete an element– Algo.</a:t>
            </a:r>
            <a:endParaRPr b="0" lang="en-US" sz="2400" strike="noStrike" u="none">
              <a:solidFill>
                <a:schemeClr val="dk1"/>
              </a:solidFill>
              <a:uFillTx/>
              <a:latin typeface="Calibri"/>
            </a:endParaRPr>
          </a:p>
        </p:txBody>
      </p:sp>
      <p:sp>
        <p:nvSpPr>
          <p:cNvPr id="102" name="PlaceHolder 3"/>
          <p:cNvSpPr>
            <a:spLocks noGrp="1"/>
          </p:cNvSpPr>
          <p:nvPr>
            <p:ph/>
          </p:nvPr>
        </p:nvSpPr>
        <p:spPr>
          <a:xfrm>
            <a:off x="314640" y="1232640"/>
            <a:ext cx="5744520" cy="49564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800" strike="noStrike" u="none">
                <a:solidFill>
                  <a:schemeClr val="dk1"/>
                </a:solidFill>
                <a:uFillTx/>
                <a:latin typeface="Calibri"/>
              </a:rPr>
              <a:t>delete(queue,max front,rear,item)</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1- if Front=-1 or front &gt;rear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then write  queue if underflow and exit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2- item=queue[front]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3- if front= rear[ it means that queue has only one element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else front=front+1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4- stop</a:t>
            </a:r>
            <a:endParaRPr b="0" lang="en-US" sz="2800" strike="noStrike" u="none">
              <a:solidFill>
                <a:schemeClr val="dk1"/>
              </a:solidFill>
              <a:uFillTx/>
              <a:latin typeface="Calibri"/>
            </a:endParaRPr>
          </a:p>
        </p:txBody>
      </p:sp>
      <p:sp>
        <p:nvSpPr>
          <p:cNvPr id="103" name="PlaceHolder 4"/>
          <p:cNvSpPr>
            <a:spLocks noGrp="1"/>
          </p:cNvSpPr>
          <p:nvPr>
            <p:ph/>
          </p:nvPr>
        </p:nvSpPr>
        <p:spPr>
          <a:xfrm>
            <a:off x="6172200" y="104760"/>
            <a:ext cx="5182920" cy="5907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uFillTx/>
                <a:latin typeface="Calibri"/>
              </a:rPr>
              <a:t> </a:t>
            </a:r>
            <a:r>
              <a:rPr b="1" lang="en-US" sz="2400" strike="noStrike" u="none">
                <a:solidFill>
                  <a:srgbClr val="ff0000"/>
                </a:solidFill>
                <a:uFillTx/>
                <a:latin typeface="Calibri"/>
              </a:rPr>
              <a:t>C Function</a:t>
            </a:r>
            <a:endParaRPr b="0" lang="en-US" sz="2400" strike="noStrike" u="none">
              <a:solidFill>
                <a:schemeClr val="dk1"/>
              </a:solidFill>
              <a:uFillTx/>
              <a:latin typeface="Calibri"/>
            </a:endParaRPr>
          </a:p>
        </p:txBody>
      </p:sp>
      <p:sp>
        <p:nvSpPr>
          <p:cNvPr id="104" name="PlaceHolder 5"/>
          <p:cNvSpPr>
            <a:spLocks noGrp="1"/>
          </p:cNvSpPr>
          <p:nvPr>
            <p:ph/>
          </p:nvPr>
        </p:nvSpPr>
        <p:spPr>
          <a:xfrm>
            <a:off x="6172200" y="695880"/>
            <a:ext cx="5892120" cy="6161760"/>
          </a:xfrm>
          <a:prstGeom prst="rect">
            <a:avLst/>
          </a:prstGeom>
          <a:noFill/>
          <a:ln w="0">
            <a:noFill/>
          </a:ln>
        </p:spPr>
        <p:txBody>
          <a:bodyPr lIns="91440" rIns="91440" tIns="45720" bIns="45720" anchor="t">
            <a:normAutofit fontScale="92500" lnSpcReduction="9999"/>
          </a:bodyPr>
          <a:p>
            <a:pPr indent="0" defTabSz="914400">
              <a:lnSpc>
                <a:spcPct val="90000"/>
              </a:lnSpc>
              <a:spcBef>
                <a:spcPts val="1001"/>
              </a:spcBef>
              <a:buNone/>
              <a:tabLst>
                <a:tab algn="l" pos="0"/>
              </a:tabLst>
            </a:pPr>
            <a:r>
              <a:rPr b="0" lang="en-US" sz="2800" strike="noStrike" u="none">
                <a:solidFill>
                  <a:schemeClr val="dk1"/>
                </a:solidFill>
                <a:uFillTx/>
                <a:latin typeface="Calibri"/>
              </a:rPr>
              <a:t>void delete()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if(front == - 1 )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printf("Queue Underflow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return;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else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printf("Element deleted from queue is : %dn", queue[front]);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front = front + 1;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253080" y="104760"/>
            <a:ext cx="1862280" cy="590760"/>
          </a:xfrm>
          <a:prstGeom prst="rect">
            <a:avLst/>
          </a:prstGeom>
          <a:noFill/>
          <a:ln w="0">
            <a:noFill/>
          </a:ln>
        </p:spPr>
        <p:txBody>
          <a:bodyPr lIns="91440" rIns="91440" tIns="45720" bIns="45720" anchor="ctr">
            <a:normAutofit fontScale="92500" lnSpcReduction="19999"/>
          </a:bodyPr>
          <a:p>
            <a:pPr indent="0" defTabSz="914400">
              <a:lnSpc>
                <a:spcPct val="90000"/>
              </a:lnSpc>
              <a:buNone/>
            </a:pPr>
            <a:r>
              <a:rPr b="0" lang="en-US" sz="4400" strike="noStrike" u="none">
                <a:solidFill>
                  <a:schemeClr val="dk1"/>
                </a:solidFill>
                <a:uFillTx/>
                <a:latin typeface="Calibri Light"/>
              </a:rPr>
              <a:t> </a:t>
            </a:r>
            <a:r>
              <a:rPr b="0" lang="en-US" sz="4400" strike="noStrike" u="none">
                <a:solidFill>
                  <a:schemeClr val="dk1"/>
                </a:solidFill>
                <a:uFillTx/>
                <a:latin typeface="Calibri Light"/>
              </a:rPr>
              <a:t>Queue</a:t>
            </a:r>
            <a:endParaRPr b="0" lang="en-US" sz="4400" strike="noStrike" u="none">
              <a:solidFill>
                <a:schemeClr val="dk1"/>
              </a:solidFill>
              <a:uFillTx/>
              <a:latin typeface="Calibri"/>
            </a:endParaRPr>
          </a:p>
        </p:txBody>
      </p:sp>
      <p:sp>
        <p:nvSpPr>
          <p:cNvPr id="106" name="PlaceHolder 2"/>
          <p:cNvSpPr>
            <a:spLocks noGrp="1"/>
          </p:cNvSpPr>
          <p:nvPr>
            <p:ph/>
          </p:nvPr>
        </p:nvSpPr>
        <p:spPr>
          <a:xfrm>
            <a:off x="348480" y="641520"/>
            <a:ext cx="5157360" cy="518400"/>
          </a:xfrm>
          <a:prstGeom prst="rect">
            <a:avLst/>
          </a:prstGeom>
          <a:noFill/>
          <a:ln w="0">
            <a:noFill/>
          </a:ln>
        </p:spPr>
        <p:txBody>
          <a:bodyPr lIns="91440" rIns="91440" tIns="45720" bIns="45720" anchor="b">
            <a:normAutofit/>
          </a:bodyPr>
          <a:p>
            <a:pPr indent="0" defTabSz="914400">
              <a:lnSpc>
                <a:spcPct val="90000"/>
              </a:lnSpc>
              <a:spcBef>
                <a:spcPts val="1001"/>
              </a:spcBef>
              <a:buNone/>
              <a:tabLst>
                <a:tab algn="l" pos="0"/>
              </a:tabLst>
            </a:pPr>
            <a:r>
              <a:rPr b="1" lang="en-US" sz="2400" strike="noStrike" u="none">
                <a:solidFill>
                  <a:srgbClr val="ff0000"/>
                </a:solidFill>
                <a:uFillTx/>
                <a:latin typeface="Calibri"/>
              </a:rPr>
              <a:t>Display– Algo.</a:t>
            </a:r>
            <a:endParaRPr b="0" lang="en-US" sz="2400" strike="noStrike" u="none">
              <a:solidFill>
                <a:schemeClr val="dk1"/>
              </a:solidFill>
              <a:uFillTx/>
              <a:latin typeface="Calibri"/>
            </a:endParaRPr>
          </a:p>
        </p:txBody>
      </p:sp>
      <p:sp>
        <p:nvSpPr>
          <p:cNvPr id="107" name="PlaceHolder 3"/>
          <p:cNvSpPr>
            <a:spLocks noGrp="1"/>
          </p:cNvSpPr>
          <p:nvPr>
            <p:ph/>
          </p:nvPr>
        </p:nvSpPr>
        <p:spPr>
          <a:xfrm>
            <a:off x="314640" y="1232640"/>
            <a:ext cx="5744520" cy="49564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800" strike="noStrike" u="none">
                <a:solidFill>
                  <a:schemeClr val="dk1"/>
                </a:solidFill>
                <a:uFillTx/>
                <a:latin typeface="Calibri"/>
              </a:rPr>
              <a:t>display(queue, front, 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1- if Front=-1 or front &gt;rear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then write  queue queue is empty and exit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2- Repeate step 3 while front&lt;=rear</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3- print value of queue[i]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4- stop</a:t>
            </a:r>
            <a:endParaRPr b="0" lang="en-US" sz="2800" strike="noStrike" u="none">
              <a:solidFill>
                <a:schemeClr val="dk1"/>
              </a:solidFill>
              <a:uFillTx/>
              <a:latin typeface="Calibri"/>
            </a:endParaRPr>
          </a:p>
        </p:txBody>
      </p:sp>
      <p:sp>
        <p:nvSpPr>
          <p:cNvPr id="108" name="PlaceHolder 4"/>
          <p:cNvSpPr>
            <a:spLocks noGrp="1"/>
          </p:cNvSpPr>
          <p:nvPr>
            <p:ph/>
          </p:nvPr>
        </p:nvSpPr>
        <p:spPr>
          <a:xfrm>
            <a:off x="6172200" y="104760"/>
            <a:ext cx="5182920" cy="5907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uFillTx/>
                <a:latin typeface="Calibri"/>
              </a:rPr>
              <a:t> </a:t>
            </a:r>
            <a:r>
              <a:rPr b="1" lang="en-US" sz="2400" strike="noStrike" u="none">
                <a:solidFill>
                  <a:srgbClr val="ff0000"/>
                </a:solidFill>
                <a:uFillTx/>
                <a:latin typeface="Calibri"/>
              </a:rPr>
              <a:t>C Function</a:t>
            </a:r>
            <a:endParaRPr b="0" lang="en-US" sz="2400" strike="noStrike" u="none">
              <a:solidFill>
                <a:schemeClr val="dk1"/>
              </a:solidFill>
              <a:uFillTx/>
              <a:latin typeface="Calibri"/>
            </a:endParaRPr>
          </a:p>
        </p:txBody>
      </p:sp>
      <p:sp>
        <p:nvSpPr>
          <p:cNvPr id="109" name="PlaceHolder 5"/>
          <p:cNvSpPr>
            <a:spLocks noGrp="1"/>
          </p:cNvSpPr>
          <p:nvPr>
            <p:ph/>
          </p:nvPr>
        </p:nvSpPr>
        <p:spPr>
          <a:xfrm>
            <a:off x="6208200" y="695880"/>
            <a:ext cx="5892120" cy="616176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b="0" lang="en-US" sz="2800" strike="noStrike" u="none">
                <a:solidFill>
                  <a:schemeClr val="dk1"/>
                </a:solidFill>
                <a:uFillTx/>
                <a:latin typeface="Calibri"/>
              </a:rPr>
              <a:t>void display()</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int 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if(front == - 1)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printf("Queue is empty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else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printf("Queue is :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for(i = front; i &lt;= rear; 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printf("%d ", queue_array[i]);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printf("n");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838080" y="365040"/>
            <a:ext cx="10515240" cy="576360"/>
          </a:xfrm>
          <a:prstGeom prst="rect">
            <a:avLst/>
          </a:prstGeom>
          <a:noFill/>
          <a:ln w="0">
            <a:noFill/>
          </a:ln>
        </p:spPr>
        <p:txBody>
          <a:bodyPr lIns="91440" rIns="91440" tIns="45720" bIns="45720" anchor="ctr">
            <a:normAutofit/>
          </a:bodyPr>
          <a:p>
            <a:pPr indent="0" defTabSz="914400">
              <a:lnSpc>
                <a:spcPct val="90000"/>
              </a:lnSpc>
              <a:spcBef>
                <a:spcPts val="1001"/>
              </a:spcBef>
              <a:buNone/>
            </a:pPr>
            <a:r>
              <a:rPr b="0" lang="en-US" sz="2800" strike="noStrike" u="none">
                <a:solidFill>
                  <a:srgbClr val="ff0000"/>
                </a:solidFill>
                <a:uFillTx/>
                <a:latin typeface="Calibri"/>
              </a:rPr>
              <a:t>Application of queue</a:t>
            </a:r>
            <a:endParaRPr b="0" lang="en-US" sz="2800" strike="noStrike" u="none">
              <a:solidFill>
                <a:schemeClr val="dk1"/>
              </a:solidFill>
              <a:uFillTx/>
              <a:latin typeface="Calibri"/>
            </a:endParaRPr>
          </a:p>
        </p:txBody>
      </p:sp>
      <p:sp>
        <p:nvSpPr>
          <p:cNvPr id="111" name="PlaceHolder 2"/>
          <p:cNvSpPr>
            <a:spLocks noGrp="1"/>
          </p:cNvSpPr>
          <p:nvPr>
            <p:ph/>
          </p:nvPr>
        </p:nvSpPr>
        <p:spPr>
          <a:xfrm>
            <a:off x="838080" y="941760"/>
            <a:ext cx="10515240" cy="591588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A queue is used in scheduling processes in a CPU.</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It is used in data transfer between processes.</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It holds multiple jobs which are then called when needed.</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DFS</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Spooling</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Advantages of queue:--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chemeClr val="dk1"/>
                </a:solidFill>
                <a:uFillTx/>
                <a:latin typeface="Calibri"/>
              </a:rPr>
              <a:t>Shows in previous slide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Disadvantage of queue:-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algn="ctr" defTabSz="914400">
              <a:lnSpc>
                <a:spcPct val="90000"/>
              </a:lnSpc>
              <a:buNone/>
            </a:pPr>
            <a:r>
              <a:rPr b="0" lang="en-US" sz="4400" strike="noStrike" u="none">
                <a:solidFill>
                  <a:srgbClr val="ff0000"/>
                </a:solidFill>
                <a:uFillTx/>
                <a:latin typeface="Calibri Light"/>
              </a:rPr>
              <a:t>Circular Queue</a:t>
            </a:r>
            <a:br>
              <a:rPr sz="4400"/>
            </a:br>
            <a:endParaRPr b="0" lang="en-US" sz="4400" strike="noStrike" u="none">
              <a:solidFill>
                <a:schemeClr val="dk1"/>
              </a:solidFill>
              <a:uFillTx/>
              <a:latin typeface="Calibri"/>
            </a:endParaRPr>
          </a:p>
        </p:txBody>
      </p:sp>
      <p:sp>
        <p:nvSpPr>
          <p:cNvPr id="113" name="PlaceHolder 2"/>
          <p:cNvSpPr>
            <a:spLocks noGrp="1"/>
          </p:cNvSpPr>
          <p:nvPr>
            <p:ph/>
          </p:nvPr>
        </p:nvSpPr>
        <p:spPr>
          <a:xfrm>
            <a:off x="838080" y="982800"/>
            <a:ext cx="11048760" cy="5772600"/>
          </a:xfrm>
          <a:prstGeom prst="rect">
            <a:avLst/>
          </a:prstGeom>
          <a:noFill/>
          <a:ln w="0">
            <a:noFill/>
          </a:ln>
        </p:spPr>
        <p:txBody>
          <a:bodyPr lIns="91440" rIns="91440" tIns="45720" bIns="45720" anchor="t">
            <a:normAutofit fontScale="77500" lnSpcReduction="19999"/>
          </a:bodyPr>
          <a:p>
            <a:pPr marL="228600" indent="-228600" algn="just" defTabSz="914400">
              <a:lnSpc>
                <a:spcPct val="90000"/>
              </a:lnSpc>
              <a:spcBef>
                <a:spcPts val="1001"/>
              </a:spcBef>
              <a:buClr>
                <a:srgbClr val="000000"/>
              </a:buClr>
              <a:buFont typeface="Arial"/>
              <a:buChar char="•"/>
            </a:pPr>
            <a:r>
              <a:rPr b="0" lang="en-US" sz="3300" strike="noStrike" u="none">
                <a:solidFill>
                  <a:schemeClr val="dk1"/>
                </a:solidFill>
                <a:uFillTx/>
                <a:latin typeface="Calibri"/>
              </a:rPr>
              <a:t>In Circular Queue, all the nodes are represented as circular. It is similar to the linear Queue except that the last element of the queue is connected to the first element. It is also known as Ring Buffer, as all the ends are connected to another end. The representation of circular queue is shown in the below image –</a:t>
            </a:r>
            <a:endParaRPr b="0" lang="en-US" sz="33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33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3300" strike="noStrike" u="none">
              <a:solidFill>
                <a:schemeClr val="dk1"/>
              </a:solidFill>
              <a:uFillTx/>
              <a:latin typeface="Calibri"/>
            </a:endParaRPr>
          </a:p>
          <a:p>
            <a:pPr marL="228600" indent="-228600" algn="just" defTabSz="914400">
              <a:lnSpc>
                <a:spcPct val="90000"/>
              </a:lnSpc>
              <a:spcBef>
                <a:spcPts val="1001"/>
              </a:spcBef>
              <a:buClr>
                <a:srgbClr val="000000"/>
              </a:buClr>
              <a:buFont typeface="Arial"/>
              <a:buChar char="•"/>
              <a:tabLst>
                <a:tab algn="l" pos="0"/>
              </a:tabLst>
            </a:pPr>
            <a:r>
              <a:rPr b="0" lang="en-US" sz="3300" strike="noStrike" u="none">
                <a:solidFill>
                  <a:schemeClr val="dk1"/>
                </a:solidFill>
                <a:uFillTx/>
                <a:latin typeface="Calibri"/>
              </a:rPr>
              <a:t>The </a:t>
            </a:r>
            <a:r>
              <a:rPr b="0" lang="en-US" sz="3300" strike="noStrike" u="none">
                <a:solidFill>
                  <a:srgbClr val="ff0000"/>
                </a:solidFill>
                <a:uFillTx/>
                <a:latin typeface="Calibri"/>
              </a:rPr>
              <a:t>drawback that occurs in a linear queue is overcome by using the circular queue.</a:t>
            </a:r>
            <a:r>
              <a:rPr b="0" lang="en-US" sz="3300" strike="noStrike" u="none">
                <a:solidFill>
                  <a:schemeClr val="dk1"/>
                </a:solidFill>
                <a:uFillTx/>
                <a:latin typeface="Calibri"/>
              </a:rPr>
              <a:t> If the empty space is available in a circular queue, the new element can be added in an empty space by simply incrementing the value of rear. The </a:t>
            </a:r>
            <a:r>
              <a:rPr b="0" lang="en-US" sz="3300" strike="noStrike" u="none">
                <a:solidFill>
                  <a:srgbClr val="7030a0"/>
                </a:solidFill>
                <a:uFillTx/>
                <a:latin typeface="Calibri"/>
              </a:rPr>
              <a:t>main advantage of using the circular queue is better memory utilization.</a:t>
            </a:r>
            <a:endParaRPr b="0" lang="en-US" sz="33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p:txBody>
      </p:sp>
      <p:pic>
        <p:nvPicPr>
          <p:cNvPr id="114" name="Picture 3" descr=""/>
          <p:cNvPicPr/>
          <p:nvPr/>
        </p:nvPicPr>
        <p:blipFill>
          <a:blip r:embed="rId1"/>
          <a:stretch/>
        </p:blipFill>
        <p:spPr>
          <a:xfrm>
            <a:off x="3000240" y="2986200"/>
            <a:ext cx="6190920" cy="148572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TextBox 15"/>
          <p:cNvSpPr/>
          <p:nvPr/>
        </p:nvSpPr>
        <p:spPr>
          <a:xfrm>
            <a:off x="419040" y="184320"/>
            <a:ext cx="11353320" cy="5058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800" strike="noStrike" u="none">
                <a:solidFill>
                  <a:srgbClr val="1d1d27"/>
                </a:solidFill>
                <a:uFillTx/>
                <a:latin typeface="Times New Roman"/>
              </a:rPr>
              <a:t>Enqueue operation</a:t>
            </a:r>
            <a:endParaRPr b="0" lang="en-US" sz="2800" strike="noStrike" u="none">
              <a:solidFill>
                <a:srgbClr val="000000"/>
              </a:solidFill>
              <a:uFillTx/>
              <a:latin typeface="Arial"/>
            </a:endParaRPr>
          </a:p>
          <a:p>
            <a:pPr algn="just" defTabSz="914400">
              <a:lnSpc>
                <a:spcPct val="100000"/>
              </a:lnSpc>
            </a:pPr>
            <a:r>
              <a:rPr b="1" lang="en-US" sz="1800" strike="noStrike" u="none">
                <a:solidFill>
                  <a:srgbClr val="2b2a29"/>
                </a:solidFill>
                <a:uFillTx/>
                <a:latin typeface="Times New Roman"/>
              </a:rPr>
              <a:t>The steps of enqueue operation are given below:</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First, we will check whether the Queue is full or not.</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Initially the front and rear are set to -1. When we insert the first element in a Queue, front and rear both are set to 0.</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When we insert a new element, the rear gets incremented, i.e., </a:t>
            </a:r>
            <a:r>
              <a:rPr b="1" i="1" lang="en-US" sz="1800" strike="noStrike" u="none">
                <a:solidFill>
                  <a:srgbClr val="2b2a29"/>
                </a:solidFill>
                <a:uFillTx/>
                <a:latin typeface="Times New Roman"/>
              </a:rPr>
              <a:t>rear=rear+1</a:t>
            </a:r>
            <a:r>
              <a:rPr b="0" lang="en-US" sz="1800" strike="noStrike" u="none">
                <a:solidFill>
                  <a:srgbClr val="2b2a29"/>
                </a:solidFill>
                <a:uFillTx/>
                <a:latin typeface="Times New Roman"/>
              </a:rPr>
              <a:t>.</a:t>
            </a:r>
            <a:endParaRPr b="0" lang="en-US" sz="1800" strike="noStrike" u="none">
              <a:solidFill>
                <a:srgbClr val="000000"/>
              </a:solidFill>
              <a:uFillTx/>
              <a:latin typeface="Arial"/>
            </a:endParaRPr>
          </a:p>
          <a:p>
            <a:pPr algn="just" defTabSz="914400">
              <a:lnSpc>
                <a:spcPct val="100000"/>
              </a:lnSpc>
            </a:pPr>
            <a:endParaRPr b="0" lang="en-US" sz="1800" strike="noStrike" u="none">
              <a:solidFill>
                <a:srgbClr val="000000"/>
              </a:solidFill>
              <a:uFillTx/>
              <a:latin typeface="Arial"/>
            </a:endParaRPr>
          </a:p>
          <a:p>
            <a:pPr defTabSz="914400">
              <a:lnSpc>
                <a:spcPct val="100000"/>
              </a:lnSpc>
            </a:pPr>
            <a:r>
              <a:rPr b="1" lang="en-US" sz="2800" strike="noStrike" u="none">
                <a:solidFill>
                  <a:srgbClr val="1d1d27"/>
                </a:solidFill>
                <a:uFillTx/>
                <a:latin typeface="Times New Roman"/>
              </a:rPr>
              <a:t>Scenarios for inserting an element</a:t>
            </a:r>
            <a:endParaRPr b="0" lang="en-US" sz="2800" strike="noStrike" u="none">
              <a:solidFill>
                <a:srgbClr val="000000"/>
              </a:solidFill>
              <a:uFillTx/>
              <a:latin typeface="Arial"/>
            </a:endParaRPr>
          </a:p>
          <a:p>
            <a:pPr algn="just" defTabSz="914400">
              <a:lnSpc>
                <a:spcPct val="100000"/>
              </a:lnSpc>
            </a:pPr>
            <a:r>
              <a:rPr b="1" lang="en-US" sz="1800" strike="noStrike" u="none">
                <a:solidFill>
                  <a:srgbClr val="2b2a29"/>
                </a:solidFill>
                <a:uFillTx/>
                <a:latin typeface="Times New Roman"/>
              </a:rPr>
              <a:t>There are two scenarios in which queue is not full:</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1" lang="en-US" sz="1800" strike="noStrike" u="none">
                <a:solidFill>
                  <a:srgbClr val="2b2a29"/>
                </a:solidFill>
                <a:uFillTx/>
                <a:latin typeface="Times New Roman"/>
              </a:rPr>
              <a:t>If rear != max - 1</a:t>
            </a:r>
            <a:r>
              <a:rPr b="0" lang="en-US" sz="1800" strike="noStrike" u="none">
                <a:solidFill>
                  <a:srgbClr val="2b2a29"/>
                </a:solidFill>
                <a:uFillTx/>
                <a:latin typeface="Times New Roman"/>
              </a:rPr>
              <a:t>, then rear will be incremented to </a:t>
            </a:r>
            <a:r>
              <a:rPr b="1" lang="en-US" sz="1800" strike="noStrike" u="none">
                <a:solidFill>
                  <a:srgbClr val="2b2a29"/>
                </a:solidFill>
                <a:uFillTx/>
                <a:latin typeface="Times New Roman"/>
              </a:rPr>
              <a:t>mod(maxsize)</a:t>
            </a:r>
            <a:r>
              <a:rPr b="0" lang="en-US" sz="1800" strike="noStrike" u="none">
                <a:solidFill>
                  <a:srgbClr val="2b2a29"/>
                </a:solidFill>
                <a:uFillTx/>
                <a:latin typeface="Times New Roman"/>
              </a:rPr>
              <a:t> and the new value will be inserted at the rear end of the queue.</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1" lang="en-US" sz="1800" strike="noStrike" u="none">
                <a:solidFill>
                  <a:srgbClr val="2b2a29"/>
                </a:solidFill>
                <a:uFillTx/>
                <a:latin typeface="Times New Roman"/>
              </a:rPr>
              <a:t>If front != 0 and rear = max - 1</a:t>
            </a:r>
            <a:r>
              <a:rPr b="0" lang="en-US" sz="1800" strike="noStrike" u="none">
                <a:solidFill>
                  <a:srgbClr val="2b2a29"/>
                </a:solidFill>
                <a:uFillTx/>
                <a:latin typeface="Times New Roman"/>
              </a:rPr>
              <a:t>, it means that queue is not full, then set the value of rear to 0 and insert the new element there.</a:t>
            </a:r>
            <a:endParaRPr b="0" lang="en-US" sz="1800" strike="noStrike" u="none">
              <a:solidFill>
                <a:srgbClr val="000000"/>
              </a:solidFill>
              <a:uFillTx/>
              <a:latin typeface="Arial"/>
            </a:endParaRPr>
          </a:p>
          <a:p>
            <a:pPr algn="just" defTabSz="914400">
              <a:lnSpc>
                <a:spcPct val="100000"/>
              </a:lnSpc>
            </a:pPr>
            <a:r>
              <a:rPr b="1" lang="en-US" sz="1800" strike="noStrike" u="none">
                <a:solidFill>
                  <a:srgbClr val="2b2a29"/>
                </a:solidFill>
                <a:uFillTx/>
                <a:latin typeface="Times New Roman"/>
              </a:rPr>
              <a:t>There are two cases in which the element cannot be inserted:</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When </a:t>
            </a:r>
            <a:r>
              <a:rPr b="1" lang="en-US" sz="1800" strike="noStrike" u="none">
                <a:solidFill>
                  <a:srgbClr val="2b2a29"/>
                </a:solidFill>
                <a:uFillTx/>
                <a:latin typeface="Times New Roman"/>
              </a:rPr>
              <a:t>front ==0</a:t>
            </a:r>
            <a:r>
              <a:rPr b="0" lang="en-US" sz="1800" strike="noStrike" u="none">
                <a:solidFill>
                  <a:srgbClr val="2b2a29"/>
                </a:solidFill>
                <a:uFillTx/>
                <a:latin typeface="Times New Roman"/>
              </a:rPr>
              <a:t> &amp;&amp; </a:t>
            </a:r>
            <a:r>
              <a:rPr b="1" lang="en-US" sz="1800" strike="noStrike" u="none">
                <a:solidFill>
                  <a:srgbClr val="2b2a29"/>
                </a:solidFill>
                <a:uFillTx/>
                <a:latin typeface="Times New Roman"/>
              </a:rPr>
              <a:t>rear = max-1</a:t>
            </a:r>
            <a:r>
              <a:rPr b="0" lang="en-US" sz="1800" strike="noStrike" u="none">
                <a:solidFill>
                  <a:srgbClr val="2b2a29"/>
                </a:solidFill>
                <a:uFillTx/>
                <a:latin typeface="Times New Roman"/>
              </a:rPr>
              <a:t>, which means that front is at the first position of the Queue and rear is at the last position of the Queue.</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front== rear + 1;</a:t>
            </a:r>
            <a:endParaRPr b="0" lang="en-US" sz="1800" strike="noStrike" u="none">
              <a:solidFill>
                <a:srgbClr val="000000"/>
              </a:solidFill>
              <a:uFillTx/>
              <a:latin typeface="Arial"/>
            </a:endParaRPr>
          </a:p>
          <a:p>
            <a:pPr algn="just" defTabSz="914400">
              <a:lnSpc>
                <a:spcPct val="100000"/>
              </a:lnSpc>
            </a:pPr>
            <a:endParaRPr b="0" lang="en-US"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TextBox 2"/>
          <p:cNvSpPr/>
          <p:nvPr/>
        </p:nvSpPr>
        <p:spPr>
          <a:xfrm>
            <a:off x="326520" y="254880"/>
            <a:ext cx="6716160" cy="5301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1800" strike="noStrike" u="none">
                <a:solidFill>
                  <a:srgbClr val="2b2a29"/>
                </a:solidFill>
                <a:uFillTx/>
                <a:latin typeface="Times New Roman"/>
              </a:rPr>
              <a:t>Algorithm to insert an element in a circular queue</a:t>
            </a: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r>
              <a:rPr b="1" lang="en-US" sz="1800" strike="noStrike" u="none">
                <a:solidFill>
                  <a:srgbClr val="2b2a29"/>
                </a:solidFill>
                <a:uFillTx/>
                <a:latin typeface="Times New Roman"/>
              </a:rPr>
              <a:t>Step 1:</a:t>
            </a:r>
            <a:r>
              <a:rPr b="0" lang="en-US" sz="1800" strike="noStrike" u="none">
                <a:solidFill>
                  <a:srgbClr val="2b2a29"/>
                </a:solidFill>
                <a:uFillTx/>
                <a:latin typeface="Times New Roman"/>
              </a:rPr>
              <a:t> IF (REAR+1)%MAX = FRONT</a:t>
            </a:r>
            <a:br>
              <a:rPr sz="1800"/>
            </a:br>
            <a:r>
              <a:rPr b="0" lang="en-US" sz="1800" strike="noStrike" u="none">
                <a:solidFill>
                  <a:srgbClr val="2b2a29"/>
                </a:solidFill>
                <a:uFillTx/>
                <a:latin typeface="Times New Roman"/>
              </a:rPr>
              <a:t>	</a:t>
            </a:r>
            <a:r>
              <a:rPr b="0" lang="en-US" sz="1800" strike="noStrike" u="none">
                <a:solidFill>
                  <a:srgbClr val="2b2a29"/>
                </a:solidFill>
                <a:uFillTx/>
                <a:latin typeface="Times New Roman"/>
              </a:rPr>
              <a:t>Write " OVERFLOW "</a:t>
            </a:r>
            <a:br>
              <a:rPr sz="1800"/>
            </a:br>
            <a:r>
              <a:rPr b="0" lang="en-US" sz="1800" strike="noStrike" u="none">
                <a:solidFill>
                  <a:srgbClr val="2b2a29"/>
                </a:solidFill>
                <a:uFillTx/>
                <a:latin typeface="Times New Roman"/>
              </a:rPr>
              <a:t>	</a:t>
            </a:r>
            <a:r>
              <a:rPr b="0" lang="en-US" sz="1800" strike="noStrike" u="none">
                <a:solidFill>
                  <a:srgbClr val="2b2a29"/>
                </a:solidFill>
                <a:uFillTx/>
                <a:latin typeface="Times New Roman"/>
              </a:rPr>
              <a:t>Goto step 4</a:t>
            </a:r>
            <a:br>
              <a:rPr sz="1800"/>
            </a:br>
            <a:r>
              <a:rPr b="0" lang="en-US" sz="1800" strike="noStrike" u="none">
                <a:solidFill>
                  <a:srgbClr val="2b2a29"/>
                </a:solidFill>
                <a:uFillTx/>
                <a:latin typeface="Times New Roman"/>
              </a:rPr>
              <a:t>[End OF IF]</a:t>
            </a: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r>
              <a:rPr b="1" lang="en-US" sz="1800" strike="noStrike" u="none">
                <a:solidFill>
                  <a:srgbClr val="2b2a29"/>
                </a:solidFill>
                <a:uFillTx/>
                <a:latin typeface="Times New Roman"/>
              </a:rPr>
              <a:t>Step 2:</a:t>
            </a:r>
            <a:r>
              <a:rPr b="0" lang="en-US" sz="1800" strike="noStrike" u="none">
                <a:solidFill>
                  <a:srgbClr val="2b2a29"/>
                </a:solidFill>
                <a:uFillTx/>
                <a:latin typeface="Times New Roman"/>
              </a:rPr>
              <a:t> IF FRONT = -1 and REAR = -1</a:t>
            </a:r>
            <a:br>
              <a:rPr sz="1800"/>
            </a:br>
            <a:r>
              <a:rPr b="0" lang="en-US" sz="1800" strike="noStrike" u="none">
                <a:solidFill>
                  <a:srgbClr val="2b2a29"/>
                </a:solidFill>
                <a:uFillTx/>
                <a:latin typeface="Times New Roman"/>
              </a:rPr>
              <a:t>	</a:t>
            </a:r>
            <a:r>
              <a:rPr b="0" lang="en-US" sz="1800" strike="noStrike" u="none">
                <a:solidFill>
                  <a:srgbClr val="2b2a29"/>
                </a:solidFill>
                <a:uFillTx/>
                <a:latin typeface="Times New Roman"/>
              </a:rPr>
              <a:t>SET FRONT = REAR = 0</a:t>
            </a:r>
            <a:br>
              <a:rPr sz="1800"/>
            </a:br>
            <a:r>
              <a:rPr b="0" lang="en-US" sz="1800" strike="noStrike" u="none">
                <a:solidFill>
                  <a:srgbClr val="2b2a29"/>
                </a:solidFill>
                <a:uFillTx/>
                <a:latin typeface="Times New Roman"/>
              </a:rPr>
              <a:t>             ELSE IF REAR = MAX - 1 and FRONT ! = 0</a:t>
            </a:r>
            <a:br>
              <a:rPr sz="1800"/>
            </a:br>
            <a:r>
              <a:rPr b="0" lang="en-US" sz="1800" strike="noStrike" u="none">
                <a:solidFill>
                  <a:srgbClr val="2b2a29"/>
                </a:solidFill>
                <a:uFillTx/>
                <a:latin typeface="Times New Roman"/>
              </a:rPr>
              <a:t>	</a:t>
            </a:r>
            <a:r>
              <a:rPr b="0" lang="en-US" sz="1800" strike="noStrike" u="none">
                <a:solidFill>
                  <a:srgbClr val="2b2a29"/>
                </a:solidFill>
                <a:uFillTx/>
                <a:latin typeface="Times New Roman"/>
              </a:rPr>
              <a:t>SET REAR = 0</a:t>
            </a:r>
            <a:br>
              <a:rPr sz="1800"/>
            </a:br>
            <a:r>
              <a:rPr b="0" lang="en-US" sz="1800" strike="noStrike" u="none">
                <a:solidFill>
                  <a:srgbClr val="2b2a29"/>
                </a:solidFill>
                <a:uFillTx/>
                <a:latin typeface="Times New Roman"/>
              </a:rPr>
              <a:t>             ELSE</a:t>
            </a:r>
            <a:br>
              <a:rPr sz="1800"/>
            </a:br>
            <a:r>
              <a:rPr b="0" lang="en-US" sz="1800" strike="noStrike" u="none">
                <a:solidFill>
                  <a:srgbClr val="2b2a29"/>
                </a:solidFill>
                <a:uFillTx/>
                <a:latin typeface="Times New Roman"/>
              </a:rPr>
              <a:t>	</a:t>
            </a:r>
            <a:r>
              <a:rPr b="0" lang="en-US" sz="1800" strike="noStrike" u="none">
                <a:solidFill>
                  <a:srgbClr val="2b2a29"/>
                </a:solidFill>
                <a:uFillTx/>
                <a:latin typeface="Times New Roman"/>
              </a:rPr>
              <a:t>SET REAR = (REAR + 1) % MAX</a:t>
            </a:r>
            <a:br>
              <a:rPr sz="1800"/>
            </a:br>
            <a:r>
              <a:rPr b="0" lang="en-US" sz="1800" strike="noStrike" u="none">
                <a:solidFill>
                  <a:srgbClr val="2b2a29"/>
                </a:solidFill>
                <a:uFillTx/>
                <a:latin typeface="Times New Roman"/>
              </a:rPr>
              <a:t>[END OF IF]</a:t>
            </a: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r>
              <a:rPr b="1" lang="en-US" sz="1800" strike="noStrike" u="none">
                <a:solidFill>
                  <a:srgbClr val="2b2a29"/>
                </a:solidFill>
                <a:uFillTx/>
                <a:latin typeface="Times New Roman"/>
              </a:rPr>
              <a:t>Step 3:</a:t>
            </a:r>
            <a:r>
              <a:rPr b="0" lang="en-US" sz="1800" strike="noStrike" u="none">
                <a:solidFill>
                  <a:srgbClr val="2b2a29"/>
                </a:solidFill>
                <a:uFillTx/>
                <a:latin typeface="Times New Roman"/>
              </a:rPr>
              <a:t> SET QUEUE[REAR] = VAL</a:t>
            </a: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r>
              <a:rPr b="1" lang="en-US" sz="1800" strike="noStrike" u="none">
                <a:solidFill>
                  <a:srgbClr val="2b2a29"/>
                </a:solidFill>
                <a:uFillTx/>
                <a:latin typeface="Times New Roman"/>
              </a:rPr>
              <a:t>Step 4:</a:t>
            </a:r>
            <a:r>
              <a:rPr b="0" lang="en-US" sz="1800" strike="noStrike" u="none">
                <a:solidFill>
                  <a:srgbClr val="2b2a29"/>
                </a:solidFill>
                <a:uFillTx/>
                <a:latin typeface="Times New Roman"/>
              </a:rPr>
              <a:t> EXIT</a:t>
            </a: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p:txBody>
      </p:sp>
      <p:pic>
        <p:nvPicPr>
          <p:cNvPr id="117" name="Picture 4" descr=""/>
          <p:cNvPicPr/>
          <p:nvPr/>
        </p:nvPicPr>
        <p:blipFill>
          <a:blip r:embed="rId1"/>
          <a:stretch/>
        </p:blipFill>
        <p:spPr>
          <a:xfrm>
            <a:off x="6285960" y="371520"/>
            <a:ext cx="2509200" cy="5125680"/>
          </a:xfrm>
          <a:prstGeom prst="rect">
            <a:avLst/>
          </a:prstGeom>
          <a:ln w="0">
            <a:noFill/>
          </a:ln>
        </p:spPr>
      </p:pic>
      <p:pic>
        <p:nvPicPr>
          <p:cNvPr id="118" name="Picture 6" descr=""/>
          <p:cNvPicPr/>
          <p:nvPr/>
        </p:nvPicPr>
        <p:blipFill>
          <a:blip r:embed="rId2"/>
          <a:stretch/>
        </p:blipFill>
        <p:spPr>
          <a:xfrm>
            <a:off x="9233280" y="371520"/>
            <a:ext cx="2631600" cy="311976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Box 2"/>
          <p:cNvSpPr/>
          <p:nvPr/>
        </p:nvSpPr>
        <p:spPr>
          <a:xfrm>
            <a:off x="2177280" y="889920"/>
            <a:ext cx="10591560" cy="5027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IN" sz="1800" strike="noStrike" u="none">
                <a:solidFill>
                  <a:srgbClr val="2b2a29"/>
                </a:solidFill>
                <a:uFillTx/>
                <a:latin typeface="Montserrat"/>
              </a:rPr>
              <a:t>void enqueue(</a:t>
            </a:r>
            <a:r>
              <a:rPr b="1" lang="en-IN" sz="1800" strike="noStrike" u="none">
                <a:solidFill>
                  <a:srgbClr val="2e8b57"/>
                </a:solidFill>
                <a:uFillTx/>
                <a:latin typeface="Montserrat"/>
              </a:rPr>
              <a:t>int</a:t>
            </a:r>
            <a:r>
              <a:rPr b="0" lang="en-IN" sz="1800" strike="noStrike" u="none">
                <a:solidFill>
                  <a:srgbClr val="2b2a29"/>
                </a:solidFill>
                <a:uFillTx/>
                <a:latin typeface="Montserrat"/>
              </a:rPr>
              <a:t> element)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1" lang="en-IN" sz="1800" strike="noStrike" u="none">
                <a:solidFill>
                  <a:srgbClr val="006699"/>
                </a:solidFill>
                <a:uFillTx/>
                <a:latin typeface="Montserrat"/>
              </a:rPr>
              <a:t>if</a:t>
            </a:r>
            <a:r>
              <a:rPr b="0" lang="en-IN" sz="1800" strike="noStrike" u="none">
                <a:solidFill>
                  <a:srgbClr val="2b2a29"/>
                </a:solidFill>
                <a:uFillTx/>
                <a:latin typeface="Montserrat"/>
              </a:rPr>
              <a:t>(front==-1 &amp;&amp; rear==-1)   // condition to check queue is empty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front=0;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rear=0;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queue[rear]=element;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1" lang="en-IN" sz="1800" strike="noStrike" u="none">
                <a:solidFill>
                  <a:srgbClr val="006699"/>
                </a:solidFill>
                <a:uFillTx/>
                <a:latin typeface="Montserrat"/>
              </a:rPr>
              <a:t>else</a:t>
            </a:r>
            <a:r>
              <a:rPr b="0" lang="en-IN" sz="1800" strike="noStrike" u="none">
                <a:solidFill>
                  <a:srgbClr val="2b2a29"/>
                </a:solidFill>
                <a:uFillTx/>
                <a:latin typeface="Montserrat"/>
              </a:rPr>
              <a:t> </a:t>
            </a:r>
            <a:r>
              <a:rPr b="1" lang="en-IN" sz="1800" strike="noStrike" u="none">
                <a:solidFill>
                  <a:srgbClr val="006699"/>
                </a:solidFill>
                <a:uFillTx/>
                <a:latin typeface="Montserrat"/>
              </a:rPr>
              <a:t>if</a:t>
            </a:r>
            <a:r>
              <a:rPr b="0" lang="en-IN" sz="1800" strike="noStrike" u="none">
                <a:solidFill>
                  <a:srgbClr val="2b2a29"/>
                </a:solidFill>
                <a:uFillTx/>
                <a:latin typeface="Montserrat"/>
              </a:rPr>
              <a:t>((rear+1)%max==front)  // condition to check queue is full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printf("Queue is overflow..");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1" lang="en-IN" sz="1800" strike="noStrike" u="none">
                <a:solidFill>
                  <a:srgbClr val="006699"/>
                </a:solidFill>
                <a:uFillTx/>
                <a:latin typeface="Montserrat"/>
              </a:rPr>
              <a:t>else</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rear=(rear+1)%max;       // rear is incremented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queue[rear]=element;     // assigning a value to the queue at the rear position.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r>
              <a:rPr b="0" lang="en-IN" sz="1800" strike="noStrike" u="none">
                <a:solidFill>
                  <a:srgbClr val="2b2a29"/>
                </a:solidFill>
                <a:uFillTx/>
                <a:latin typeface="Montserrat"/>
              </a:rPr>
              <a:t>}  </a:t>
            </a:r>
            <a:endParaRPr b="0" lang="en-US" sz="1800" strike="noStrike" u="none">
              <a:solidFill>
                <a:srgbClr val="000000"/>
              </a:solidFill>
              <a:uFillTx/>
              <a:latin typeface="Arial"/>
            </a:endParaRPr>
          </a:p>
          <a:p>
            <a:pPr defTabSz="914400">
              <a:lnSpc>
                <a:spcPct val="100000"/>
              </a:lnSpc>
            </a:pPr>
            <a:r>
              <a:rPr b="0" lang="en-IN" sz="1800" strike="noStrike" u="none">
                <a:solidFill>
                  <a:srgbClr val="2b2a29"/>
                </a:solidFill>
                <a:uFillTx/>
                <a:latin typeface="Montserrat"/>
              </a:rPr>
              <a:t>}  </a:t>
            </a:r>
            <a:endParaRPr b="0" lang="en-US"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TextBox 17"/>
          <p:cNvSpPr/>
          <p:nvPr/>
        </p:nvSpPr>
        <p:spPr>
          <a:xfrm>
            <a:off x="315720" y="263880"/>
            <a:ext cx="11494800" cy="15526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400" strike="noStrike" u="none">
                <a:solidFill>
                  <a:srgbClr val="1d1d27"/>
                </a:solidFill>
                <a:uFillTx/>
                <a:latin typeface="Times New Roman"/>
              </a:rPr>
              <a:t>Dequeue Operation</a:t>
            </a:r>
            <a:endParaRPr b="0" lang="en-US" sz="2400" strike="noStrike" u="none">
              <a:solidFill>
                <a:srgbClr val="000000"/>
              </a:solidFill>
              <a:uFillTx/>
              <a:latin typeface="Arial"/>
            </a:endParaRPr>
          </a:p>
          <a:p>
            <a:pPr algn="just" defTabSz="914400">
              <a:lnSpc>
                <a:spcPct val="100000"/>
              </a:lnSpc>
            </a:pPr>
            <a:r>
              <a:rPr b="0" lang="en-US" sz="1800" strike="noStrike" u="none">
                <a:solidFill>
                  <a:srgbClr val="2b2a29"/>
                </a:solidFill>
                <a:uFillTx/>
                <a:latin typeface="Times New Roman"/>
              </a:rPr>
              <a:t>The steps of dequeue operation are given below:</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First, we check whether the Queue is empty or not. If the queue is empty, we cannot perform the dequeue operation.</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When the element is deleted, the value of front gets decremented by 1.</a:t>
            </a:r>
            <a:endParaRPr b="0" lang="en-US" sz="1800" strike="noStrike" u="none">
              <a:solidFill>
                <a:srgbClr val="000000"/>
              </a:solidFill>
              <a:uFillTx/>
              <a:latin typeface="Arial"/>
            </a:endParaRPr>
          </a:p>
          <a:p>
            <a:pPr marL="285840" indent="-285840" algn="just" defTabSz="914400">
              <a:lnSpc>
                <a:spcPct val="100000"/>
              </a:lnSpc>
              <a:buClr>
                <a:srgbClr val="2b2a29"/>
              </a:buClr>
              <a:buFont typeface="Arial"/>
              <a:buChar char="•"/>
            </a:pPr>
            <a:r>
              <a:rPr b="0" lang="en-US" sz="1800" strike="noStrike" u="none">
                <a:solidFill>
                  <a:srgbClr val="2b2a29"/>
                </a:solidFill>
                <a:uFillTx/>
                <a:latin typeface="Times New Roman"/>
              </a:rPr>
              <a:t>If there is only one element left which is to be deleted, then the front and rear are reset to -1.</a:t>
            </a:r>
            <a:endParaRPr b="0" lang="en-US" sz="1800" strike="noStrike" u="none">
              <a:solidFill>
                <a:srgbClr val="000000"/>
              </a:solidFill>
              <a:uFillTx/>
              <a:latin typeface="Arial"/>
            </a:endParaRPr>
          </a:p>
        </p:txBody>
      </p:sp>
      <p:sp>
        <p:nvSpPr>
          <p:cNvPr id="121" name="TextBox 19"/>
          <p:cNvSpPr/>
          <p:nvPr/>
        </p:nvSpPr>
        <p:spPr>
          <a:xfrm>
            <a:off x="380880" y="1833480"/>
            <a:ext cx="6095520" cy="47203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1600" strike="noStrike" u="none">
                <a:solidFill>
                  <a:srgbClr val="2b2a29"/>
                </a:solidFill>
                <a:uFillTx/>
                <a:latin typeface="Times New Roman"/>
              </a:rPr>
              <a:t>Algorithm to delete an element from the circular queue</a:t>
            </a:r>
            <a:endParaRPr b="0" lang="en-US" sz="1600" strike="noStrike" u="none">
              <a:solidFill>
                <a:srgbClr val="000000"/>
              </a:solidFill>
              <a:uFillTx/>
              <a:latin typeface="Arial"/>
            </a:endParaRPr>
          </a:p>
          <a:p>
            <a:pPr defTabSz="914400">
              <a:lnSpc>
                <a:spcPct val="100000"/>
              </a:lnSpc>
            </a:pPr>
            <a:r>
              <a:rPr b="1" lang="en-US" sz="1600" strike="noStrike" u="none">
                <a:solidFill>
                  <a:srgbClr val="2b2a29"/>
                </a:solidFill>
                <a:uFillTx/>
                <a:latin typeface="Times New Roman"/>
              </a:rPr>
              <a:t>Step 1:</a:t>
            </a:r>
            <a:r>
              <a:rPr b="0" lang="en-US" sz="1600" strike="noStrike" u="none">
                <a:solidFill>
                  <a:srgbClr val="2b2a29"/>
                </a:solidFill>
                <a:uFillTx/>
                <a:latin typeface="Times New Roman"/>
              </a:rPr>
              <a:t> IF FRONT = -1</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Write " UNDERFLOW "</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Goto Step 4</a:t>
            </a:r>
            <a:br>
              <a:rPr sz="1600"/>
            </a:br>
            <a:r>
              <a:rPr b="0" lang="en-US" sz="1600" strike="noStrike" u="none">
                <a:solidFill>
                  <a:srgbClr val="2b2a29"/>
                </a:solidFill>
                <a:uFillTx/>
                <a:latin typeface="Times New Roman"/>
              </a:rPr>
              <a:t>[END of IF]</a:t>
            </a:r>
            <a:endParaRPr b="0" lang="en-US" sz="1600" strike="noStrike" u="none">
              <a:solidFill>
                <a:srgbClr val="000000"/>
              </a:solidFill>
              <a:uFillTx/>
              <a:latin typeface="Arial"/>
            </a:endParaRPr>
          </a:p>
          <a:p>
            <a:pPr defTabSz="914400">
              <a:lnSpc>
                <a:spcPct val="100000"/>
              </a:lnSpc>
            </a:pPr>
            <a:endParaRPr b="0" lang="en-US" sz="1600" strike="noStrike" u="none">
              <a:solidFill>
                <a:srgbClr val="000000"/>
              </a:solidFill>
              <a:uFillTx/>
              <a:latin typeface="Arial"/>
            </a:endParaRPr>
          </a:p>
          <a:p>
            <a:pPr defTabSz="914400">
              <a:lnSpc>
                <a:spcPct val="100000"/>
              </a:lnSpc>
            </a:pPr>
            <a:r>
              <a:rPr b="1" lang="en-US" sz="1600" strike="noStrike" u="none">
                <a:solidFill>
                  <a:srgbClr val="2b2a29"/>
                </a:solidFill>
                <a:uFillTx/>
                <a:latin typeface="Times New Roman"/>
              </a:rPr>
              <a:t>Step 2:</a:t>
            </a:r>
            <a:r>
              <a:rPr b="0" lang="en-US" sz="1600" strike="noStrike" u="none">
                <a:solidFill>
                  <a:srgbClr val="2b2a29"/>
                </a:solidFill>
                <a:uFillTx/>
                <a:latin typeface="Times New Roman"/>
              </a:rPr>
              <a:t> SET VAL = QUEUE[FRONT]</a:t>
            </a:r>
            <a:endParaRPr b="0" lang="en-US" sz="1600" strike="noStrike" u="none">
              <a:solidFill>
                <a:srgbClr val="000000"/>
              </a:solidFill>
              <a:uFillTx/>
              <a:latin typeface="Arial"/>
            </a:endParaRPr>
          </a:p>
          <a:p>
            <a:pPr defTabSz="914400">
              <a:lnSpc>
                <a:spcPct val="100000"/>
              </a:lnSpc>
            </a:pPr>
            <a:endParaRPr b="0" lang="en-US" sz="1600" strike="noStrike" u="none">
              <a:solidFill>
                <a:srgbClr val="000000"/>
              </a:solidFill>
              <a:uFillTx/>
              <a:latin typeface="Arial"/>
            </a:endParaRPr>
          </a:p>
          <a:p>
            <a:pPr defTabSz="914400">
              <a:lnSpc>
                <a:spcPct val="100000"/>
              </a:lnSpc>
            </a:pPr>
            <a:r>
              <a:rPr b="1" lang="en-US" sz="1600" strike="noStrike" u="none">
                <a:solidFill>
                  <a:srgbClr val="2b2a29"/>
                </a:solidFill>
                <a:uFillTx/>
                <a:latin typeface="Times New Roman"/>
              </a:rPr>
              <a:t>Step 3:</a:t>
            </a:r>
            <a:r>
              <a:rPr b="0" lang="en-US" sz="1600" strike="noStrike" u="none">
                <a:solidFill>
                  <a:srgbClr val="2b2a29"/>
                </a:solidFill>
                <a:uFillTx/>
                <a:latin typeface="Times New Roman"/>
              </a:rPr>
              <a:t> IF FRONT = REAR</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SET FRONT = REAR = -1</a:t>
            </a:r>
            <a:br>
              <a:rPr sz="1600"/>
            </a:br>
            <a:r>
              <a:rPr b="0" lang="en-US" sz="1600" strike="noStrike" u="none">
                <a:solidFill>
                  <a:srgbClr val="2b2a29"/>
                </a:solidFill>
                <a:uFillTx/>
                <a:latin typeface="Times New Roman"/>
              </a:rPr>
              <a:t>             ELSE</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IF FRONT = MAX -1</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SET FRONT = 0</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ELSE</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SET FRONT = FRONT + 1</a:t>
            </a:r>
            <a:br>
              <a:rPr sz="1600"/>
            </a:b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	</a:t>
            </a:r>
            <a:r>
              <a:rPr b="0" lang="en-US" sz="1600" strike="noStrike" u="none">
                <a:solidFill>
                  <a:srgbClr val="2b2a29"/>
                </a:solidFill>
                <a:uFillTx/>
                <a:latin typeface="Times New Roman"/>
              </a:rPr>
              <a:t>[END of IF]</a:t>
            </a:r>
            <a:br>
              <a:rPr sz="1600"/>
            </a:br>
            <a:r>
              <a:rPr b="0" lang="en-US" sz="1600" strike="noStrike" u="none">
                <a:solidFill>
                  <a:srgbClr val="2b2a29"/>
                </a:solidFill>
                <a:uFillTx/>
                <a:latin typeface="Times New Roman"/>
              </a:rPr>
              <a:t>[END OF IF]</a:t>
            </a:r>
            <a:endParaRPr b="0" lang="en-US" sz="1600" strike="noStrike" u="none">
              <a:solidFill>
                <a:srgbClr val="000000"/>
              </a:solidFill>
              <a:uFillTx/>
              <a:latin typeface="Arial"/>
            </a:endParaRPr>
          </a:p>
          <a:p>
            <a:pPr defTabSz="914400">
              <a:lnSpc>
                <a:spcPct val="100000"/>
              </a:lnSpc>
            </a:pPr>
            <a:endParaRPr b="0" lang="en-US" sz="1600" strike="noStrike" u="none">
              <a:solidFill>
                <a:srgbClr val="000000"/>
              </a:solidFill>
              <a:uFillTx/>
              <a:latin typeface="Arial"/>
            </a:endParaRPr>
          </a:p>
          <a:p>
            <a:pPr defTabSz="914400">
              <a:lnSpc>
                <a:spcPct val="100000"/>
              </a:lnSpc>
            </a:pPr>
            <a:r>
              <a:rPr b="1" lang="en-US" sz="1600" strike="noStrike" u="none">
                <a:solidFill>
                  <a:srgbClr val="2b2a29"/>
                </a:solidFill>
                <a:uFillTx/>
                <a:latin typeface="Times New Roman"/>
              </a:rPr>
              <a:t>Step 4:</a:t>
            </a:r>
            <a:r>
              <a:rPr b="0" lang="en-US" sz="1600" strike="noStrike" u="none">
                <a:solidFill>
                  <a:srgbClr val="2b2a29"/>
                </a:solidFill>
                <a:uFillTx/>
                <a:latin typeface="Times New Roman"/>
              </a:rPr>
              <a:t> EXIT</a:t>
            </a:r>
            <a:endParaRPr b="0" lang="en-US" sz="1600" strike="noStrike" u="none">
              <a:solidFill>
                <a:srgbClr val="000000"/>
              </a:solidFill>
              <a:uFillTx/>
              <a:latin typeface="Arial"/>
            </a:endParaRPr>
          </a:p>
        </p:txBody>
      </p:sp>
      <p:sp>
        <p:nvSpPr>
          <p:cNvPr id="122" name="TextBox 21"/>
          <p:cNvSpPr/>
          <p:nvPr/>
        </p:nvSpPr>
        <p:spPr>
          <a:xfrm>
            <a:off x="5322960" y="1833480"/>
            <a:ext cx="6999120" cy="47203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IN" sz="1600" strike="noStrike" u="none">
                <a:solidFill>
                  <a:srgbClr val="2b2a29"/>
                </a:solidFill>
                <a:uFillTx/>
                <a:latin typeface="Montserrat"/>
              </a:rPr>
              <a:t>int dequeue()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1" lang="en-IN" sz="1600" strike="noStrike" u="none">
                <a:solidFill>
                  <a:srgbClr val="006699"/>
                </a:solidFill>
                <a:uFillTx/>
                <a:latin typeface="Montserrat"/>
              </a:rPr>
              <a:t>if</a:t>
            </a:r>
            <a:r>
              <a:rPr b="0" lang="en-IN" sz="1600" strike="noStrike" u="none">
                <a:solidFill>
                  <a:srgbClr val="2b2a29"/>
                </a:solidFill>
                <a:uFillTx/>
                <a:latin typeface="Montserrat"/>
              </a:rPr>
              <a:t>((front==-1) &amp;&amp; (rear==-1))  // condition to check queue is empty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printf("\nQueue is underflow..");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1" lang="en-IN" sz="1600" strike="noStrike" u="none">
                <a:solidFill>
                  <a:srgbClr val="006699"/>
                </a:solidFill>
                <a:uFillTx/>
                <a:latin typeface="Montserrat"/>
              </a:rPr>
              <a:t>else</a:t>
            </a:r>
            <a:r>
              <a:rPr b="0" lang="en-IN" sz="1600" strike="noStrike" u="none">
                <a:solidFill>
                  <a:srgbClr val="2b2a29"/>
                </a:solidFill>
                <a:uFillTx/>
                <a:latin typeface="Montserrat"/>
              </a:rPr>
              <a:t> </a:t>
            </a:r>
            <a:r>
              <a:rPr b="1" lang="en-IN" sz="1600" strike="noStrike" u="none">
                <a:solidFill>
                  <a:srgbClr val="006699"/>
                </a:solidFill>
                <a:uFillTx/>
                <a:latin typeface="Montserrat"/>
              </a:rPr>
              <a:t>if</a:t>
            </a:r>
            <a:r>
              <a:rPr b="0" lang="en-IN" sz="1600" strike="noStrike" u="none">
                <a:solidFill>
                  <a:srgbClr val="2b2a29"/>
                </a:solidFill>
                <a:uFillTx/>
                <a:latin typeface="Montserrat"/>
              </a:rPr>
              <a:t>(front==rear)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printf("\nThe dequeued element is %d", queue[front]);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front=-1;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rear=-1;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1" lang="en-IN" sz="1600" strike="noStrike" u="none">
                <a:solidFill>
                  <a:srgbClr val="006699"/>
                </a:solidFill>
                <a:uFillTx/>
                <a:latin typeface="Montserrat"/>
              </a:rPr>
              <a:t>else</a:t>
            </a: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printf("\nThe dequeued element is %d", queue[front]);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r>
              <a:rPr b="0" lang="en-IN" sz="1600" strike="noStrike" u="none">
                <a:solidFill>
                  <a:srgbClr val="2b2a29"/>
                </a:solidFill>
                <a:uFillTx/>
                <a:latin typeface="Montserrat"/>
              </a:rPr>
              <a:t>front=(front+1)%max;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  </a:t>
            </a:r>
            <a:endParaRPr b="0" lang="en-US" sz="1600" strike="noStrike" u="none">
              <a:solidFill>
                <a:srgbClr val="000000"/>
              </a:solidFill>
              <a:uFillTx/>
              <a:latin typeface="Arial"/>
            </a:endParaRPr>
          </a:p>
          <a:p>
            <a:pPr defTabSz="914400">
              <a:lnSpc>
                <a:spcPct val="100000"/>
              </a:lnSpc>
            </a:pPr>
            <a:r>
              <a:rPr b="0" lang="en-IN" sz="1600" strike="noStrike" u="none">
                <a:solidFill>
                  <a:srgbClr val="2b2a29"/>
                </a:solidFill>
                <a:uFillTx/>
                <a:latin typeface="Montserrat"/>
              </a:rPr>
              <a:t>}</a:t>
            </a:r>
            <a:endParaRPr b="0" lang="en-US" sz="16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838080" y="365040"/>
            <a:ext cx="10515240" cy="685440"/>
          </a:xfrm>
          <a:prstGeom prst="rect">
            <a:avLst/>
          </a:prstGeom>
          <a:noFill/>
          <a:ln w="0">
            <a:noFill/>
          </a:ln>
        </p:spPr>
        <p:txBody>
          <a:bodyPr lIns="91440" rIns="91440" tIns="45720" bIns="45720" anchor="ctr">
            <a:normAutofit lnSpcReduction="9999"/>
          </a:bodyPr>
          <a:p>
            <a:pPr indent="0" algn="ctr" defTabSz="914400">
              <a:lnSpc>
                <a:spcPct val="90000"/>
              </a:lnSpc>
              <a:buNone/>
            </a:pPr>
            <a:r>
              <a:rPr b="0" lang="en-US" sz="4400" strike="noStrike" u="none">
                <a:solidFill>
                  <a:srgbClr val="ff0000"/>
                </a:solidFill>
                <a:uFillTx/>
                <a:latin typeface="Calibri Light"/>
              </a:rPr>
              <a:t>Priority Queue</a:t>
            </a:r>
            <a:endParaRPr b="0" lang="en-US" sz="4400" strike="noStrike" u="none">
              <a:solidFill>
                <a:schemeClr val="dk1"/>
              </a:solidFill>
              <a:uFillTx/>
              <a:latin typeface="Calibri"/>
            </a:endParaRPr>
          </a:p>
        </p:txBody>
      </p:sp>
      <p:sp>
        <p:nvSpPr>
          <p:cNvPr id="124" name="PlaceHolder 2"/>
          <p:cNvSpPr>
            <a:spLocks noGrp="1"/>
          </p:cNvSpPr>
          <p:nvPr>
            <p:ph/>
          </p:nvPr>
        </p:nvSpPr>
        <p:spPr>
          <a:xfrm>
            <a:off x="354960" y="1050840"/>
            <a:ext cx="11682000" cy="5595120"/>
          </a:xfrm>
          <a:prstGeom prst="rect">
            <a:avLst/>
          </a:prstGeom>
          <a:noFill/>
          <a:ln w="0">
            <a:noFill/>
          </a:ln>
        </p:spPr>
        <p:txBody>
          <a:bodyPr lIns="91440" rIns="91440" tIns="45720" bIns="45720" anchor="t">
            <a:noAutofit/>
          </a:bodyPr>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Calibri"/>
              </a:rPr>
              <a:t>It is a special type of queue in which the elements are arranged based on the priority. It is a special type of queue data structure in which every element has a priority associated with it. Suppose some elements occur with the same priority, they will be arranged according to the FIFO principle. The representation of priority queue is shown in the below image –</a:t>
            </a:r>
            <a:endParaRPr b="0" lang="en-US" sz="2800" strike="noStrike" u="none">
              <a:solidFill>
                <a:schemeClr val="dk1"/>
              </a:solidFill>
              <a:uFillTx/>
              <a:latin typeface="Calibri"/>
            </a:endParaRPr>
          </a:p>
          <a:p>
            <a:pPr indent="0" algn="just" defTabSz="914400">
              <a:lnSpc>
                <a:spcPct val="90000"/>
              </a:lnSpc>
              <a:spcBef>
                <a:spcPts val="1001"/>
              </a:spcBef>
              <a:buNone/>
            </a:pPr>
            <a:endParaRPr b="0" lang="en-US" sz="2800" strike="noStrike" u="none">
              <a:solidFill>
                <a:schemeClr val="dk1"/>
              </a:solidFill>
              <a:uFillTx/>
              <a:latin typeface="Calibri"/>
            </a:endParaRPr>
          </a:p>
          <a:p>
            <a:pPr indent="0" algn="just" defTabSz="914400">
              <a:lnSpc>
                <a:spcPct val="90000"/>
              </a:lnSpc>
              <a:spcBef>
                <a:spcPts val="1001"/>
              </a:spcBef>
              <a:buNone/>
            </a:pPr>
            <a:endParaRPr b="0" lang="en-US" sz="2800" strike="noStrike" u="none">
              <a:solidFill>
                <a:schemeClr val="dk1"/>
              </a:solidFill>
              <a:uFillTx/>
              <a:latin typeface="Calibri"/>
            </a:endParaRPr>
          </a:p>
          <a:p>
            <a:pPr indent="0" algn="just" defTabSz="914400">
              <a:lnSpc>
                <a:spcPct val="90000"/>
              </a:lnSpc>
              <a:spcBef>
                <a:spcPts val="1001"/>
              </a:spcBef>
              <a:buNone/>
            </a:pPr>
            <a:endParaRPr b="0" lang="en-US" sz="2800" strike="noStrike" u="none">
              <a:solidFill>
                <a:schemeClr val="dk1"/>
              </a:solidFill>
              <a:uFillTx/>
              <a:latin typeface="Calibri"/>
            </a:endParaRPr>
          </a:p>
          <a:p>
            <a:pPr indent="0" algn="just" defTabSz="914400">
              <a:lnSpc>
                <a:spcPct val="90000"/>
              </a:lnSpc>
              <a:spcBef>
                <a:spcPts val="1001"/>
              </a:spcBef>
              <a:buNone/>
            </a:pPr>
            <a:endParaRPr b="0" lang="en-US" sz="2800" strike="noStrike" u="none">
              <a:solidFill>
                <a:schemeClr val="dk1"/>
              </a:solidFill>
              <a:uFillTx/>
              <a:latin typeface="Calibri"/>
            </a:endParaRPr>
          </a:p>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Calibri"/>
              </a:rPr>
              <a:t>Insertion in priority queue takes place based on the arrival, while deletion in the priority queue occurs based on the priority. </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pPr>
            <a:r>
              <a:rPr b="0" lang="en-US" sz="2800" strike="noStrike" u="none">
                <a:solidFill>
                  <a:srgbClr val="ff0000"/>
                </a:solidFill>
                <a:uFillTx/>
                <a:latin typeface="Calibri"/>
              </a:rPr>
              <a:t>Priority queue is mainly used to implement the CPU scheduling algorithms.</a:t>
            </a:r>
            <a:endParaRPr b="0" lang="en-US" sz="2800" strike="noStrike" u="none">
              <a:solidFill>
                <a:schemeClr val="dk1"/>
              </a:solidFill>
              <a:uFillTx/>
              <a:latin typeface="Calibri"/>
            </a:endParaRPr>
          </a:p>
          <a:p>
            <a:pPr indent="0" algn="just" defTabSz="914400">
              <a:lnSpc>
                <a:spcPct val="90000"/>
              </a:lnSpc>
              <a:spcBef>
                <a:spcPts val="1001"/>
              </a:spcBef>
              <a:buNone/>
            </a:pPr>
            <a:endParaRPr b="0" lang="en-US" sz="2800" strike="noStrike" u="none">
              <a:solidFill>
                <a:schemeClr val="dk1"/>
              </a:solidFill>
              <a:uFillTx/>
              <a:latin typeface="Calibri"/>
            </a:endParaRPr>
          </a:p>
        </p:txBody>
      </p:sp>
      <p:pic>
        <p:nvPicPr>
          <p:cNvPr id="125" name="Picture 3" descr=""/>
          <p:cNvPicPr/>
          <p:nvPr/>
        </p:nvPicPr>
        <p:blipFill>
          <a:blip r:embed="rId1"/>
          <a:stretch/>
        </p:blipFill>
        <p:spPr>
          <a:xfrm>
            <a:off x="1776600" y="3103560"/>
            <a:ext cx="8638560" cy="196740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p:nvPr>
        </p:nvSpPr>
        <p:spPr>
          <a:xfrm>
            <a:off x="838080" y="259200"/>
            <a:ext cx="10515240" cy="591732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en-US" sz="2800" strike="noStrike" u="none">
                <a:solidFill>
                  <a:schemeClr val="dk1"/>
                </a:solidFill>
                <a:uFillTx/>
                <a:latin typeface="Times New Roman"/>
              </a:rPr>
              <a:t>There are two types of priority queue that are discussed as follows –</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Ascending priority queue </a:t>
            </a:r>
            <a:r>
              <a:rPr b="1" lang="en-US" sz="2800" strike="noStrike" u="none">
                <a:solidFill>
                  <a:schemeClr val="dk1"/>
                </a:solidFill>
                <a:uFillTx/>
                <a:latin typeface="Times New Roman"/>
              </a:rPr>
              <a:t>-</a:t>
            </a:r>
            <a:r>
              <a:rPr b="0" lang="en-US" sz="2800" strike="noStrike" u="none">
                <a:solidFill>
                  <a:schemeClr val="dk1"/>
                </a:solidFill>
                <a:uFillTx/>
                <a:latin typeface="Times New Roman"/>
              </a:rPr>
              <a:t> In ascending priority queue, elements can be inserted in arbitrary order, but only smallest can be deleted first. Suppose an array with elements 7, 5, and 3 in the same order, so, insertion can be done with the same sequence, but the order of deleting the elements is 3, 5, 7.</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a:p>
            <a:pPr marL="228600" indent="-228600" algn="just" defTabSz="914400">
              <a:lnSpc>
                <a:spcPct val="90000"/>
              </a:lnSpc>
              <a:spcBef>
                <a:spcPts val="1001"/>
              </a:spcBef>
              <a:buClr>
                <a:srgbClr val="ff0000"/>
              </a:buClr>
              <a:buFont typeface="Arial"/>
              <a:buChar char="•"/>
              <a:tabLst>
                <a:tab algn="l" pos="0"/>
              </a:tabLst>
            </a:pPr>
            <a:r>
              <a:rPr b="1" lang="en-US" sz="2800" strike="noStrike" u="none">
                <a:solidFill>
                  <a:srgbClr val="ff0000"/>
                </a:solidFill>
                <a:uFillTx/>
                <a:latin typeface="Times New Roman"/>
              </a:rPr>
              <a:t>Descending priority queue </a:t>
            </a:r>
            <a:r>
              <a:rPr b="1" lang="en-US" sz="2800" strike="noStrike" u="none">
                <a:solidFill>
                  <a:schemeClr val="dk1"/>
                </a:solidFill>
                <a:uFillTx/>
                <a:latin typeface="Times New Roman"/>
              </a:rPr>
              <a:t>-</a:t>
            </a:r>
            <a:r>
              <a:rPr b="0" lang="en-US" sz="2800" strike="noStrike" u="none">
                <a:solidFill>
                  <a:schemeClr val="dk1"/>
                </a:solidFill>
                <a:uFillTx/>
                <a:latin typeface="Times New Roman"/>
              </a:rPr>
              <a:t> In descending priority queue, elements can be inserted in arbitrary order, but only the largest element can be deleted first. Suppose an array with elements 7, 3, and 5 in the same order, so, insertion can be done with the same sequence, but the order of deleting the elements is 7, 5, 3.</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838080" y="191160"/>
            <a:ext cx="10515240" cy="873000"/>
          </a:xfrm>
          <a:prstGeom prst="rect">
            <a:avLst/>
          </a:prstGeom>
          <a:noFill/>
          <a:ln w="0">
            <a:noFill/>
          </a:ln>
        </p:spPr>
        <p:txBody>
          <a:bodyPr lIns="91440" rIns="91440" tIns="45720" bIns="45720" anchor="ctr">
            <a:normAutofit fontScale="62500" lnSpcReduction="19999"/>
          </a:bodyPr>
          <a:p>
            <a:pPr indent="0" algn="ctr" defTabSz="914400">
              <a:lnSpc>
                <a:spcPct val="90000"/>
              </a:lnSpc>
              <a:buNone/>
            </a:pPr>
            <a:r>
              <a:rPr b="0" lang="en-US" sz="4400" strike="noStrike" u="none">
                <a:solidFill>
                  <a:srgbClr val="ff0000"/>
                </a:solidFill>
                <a:uFillTx/>
                <a:latin typeface="Calibri Light"/>
              </a:rPr>
              <a:t>Deque (or, Double Ended Queue)</a:t>
            </a:r>
            <a:br>
              <a:rPr sz="4400"/>
            </a:br>
            <a:endParaRPr b="0" lang="en-US" sz="4400" strike="noStrike" u="none">
              <a:solidFill>
                <a:schemeClr val="dk1"/>
              </a:solidFill>
              <a:uFillTx/>
              <a:latin typeface="Calibri"/>
            </a:endParaRPr>
          </a:p>
        </p:txBody>
      </p:sp>
      <p:sp>
        <p:nvSpPr>
          <p:cNvPr id="128" name="PlaceHolder 2"/>
          <p:cNvSpPr>
            <a:spLocks noGrp="1"/>
          </p:cNvSpPr>
          <p:nvPr>
            <p:ph/>
          </p:nvPr>
        </p:nvSpPr>
        <p:spPr>
          <a:xfrm>
            <a:off x="423000" y="682560"/>
            <a:ext cx="11600280" cy="6175080"/>
          </a:xfrm>
          <a:prstGeom prst="rect">
            <a:avLst/>
          </a:prstGeom>
          <a:noFill/>
          <a:ln w="0">
            <a:noFill/>
          </a:ln>
        </p:spPr>
        <p:txBody>
          <a:bodyPr lIns="91440" rIns="91440" tIns="45720" bIns="45720" anchor="t">
            <a:noAutofit/>
          </a:bodyPr>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Calibri"/>
              </a:rPr>
              <a:t>In Deque or Double Ended Queue, </a:t>
            </a:r>
            <a:r>
              <a:rPr b="0" lang="en-US" sz="2800" strike="noStrike" u="sng">
                <a:solidFill>
                  <a:srgbClr val="7030a0"/>
                </a:solidFill>
                <a:uFillTx/>
                <a:latin typeface="Calibri"/>
              </a:rPr>
              <a:t>insertion and deletion can be done from both ends of the queue either from the front or rear</a:t>
            </a:r>
            <a:r>
              <a:rPr b="0" lang="en-US" sz="2800" strike="noStrike" u="none">
                <a:solidFill>
                  <a:schemeClr val="dk1"/>
                </a:solidFill>
                <a:uFillTx/>
                <a:latin typeface="Calibri"/>
              </a:rPr>
              <a:t>. </a:t>
            </a:r>
            <a:r>
              <a:rPr b="0" lang="en-US" sz="2800" strike="noStrike" u="none">
                <a:solidFill>
                  <a:srgbClr val="ff0000"/>
                </a:solidFill>
                <a:uFillTx/>
                <a:latin typeface="Calibri"/>
              </a:rPr>
              <a:t>It means that we can insert and delete elements from both front and rear ends of the queue.  </a:t>
            </a:r>
            <a:r>
              <a:rPr b="0" lang="en-US" sz="2800" strike="noStrike" u="none">
                <a:solidFill>
                  <a:schemeClr val="dk1"/>
                </a:solidFill>
                <a:uFillTx/>
                <a:latin typeface="Calibri"/>
              </a:rPr>
              <a:t>Deque can be used as a palindrome checker means that if we read the string from both ends, then the string would be the same.</a:t>
            </a:r>
            <a:endParaRPr b="0" lang="en-US" sz="2800" strike="noStrike" u="none">
              <a:solidFill>
                <a:schemeClr val="dk1"/>
              </a:solidFill>
              <a:uFillTx/>
              <a:latin typeface="Calibri"/>
            </a:endParaRPr>
          </a:p>
          <a:p>
            <a:pPr marL="228600" indent="-228600" algn="just" defTabSz="914400">
              <a:lnSpc>
                <a:spcPct val="90000"/>
              </a:lnSpc>
              <a:spcBef>
                <a:spcPts val="1001"/>
              </a:spcBef>
              <a:buClr>
                <a:srgbClr val="000000"/>
              </a:buClr>
              <a:buFont typeface="Arial"/>
              <a:buChar char="•"/>
            </a:pPr>
            <a:r>
              <a:rPr b="0" lang="en-US" sz="2800" strike="noStrike" u="none">
                <a:solidFill>
                  <a:schemeClr val="dk1"/>
                </a:solidFill>
                <a:uFillTx/>
                <a:latin typeface="Calibri"/>
              </a:rPr>
              <a:t>Deque can be </a:t>
            </a:r>
            <a:r>
              <a:rPr b="0" lang="en-US" sz="4000" strike="noStrike" u="sng">
                <a:solidFill>
                  <a:srgbClr val="ff0000"/>
                </a:solidFill>
                <a:uFillTx/>
                <a:latin typeface="Calibri"/>
              </a:rPr>
              <a:t>used both as stack and queue</a:t>
            </a:r>
            <a:r>
              <a:rPr b="0" lang="en-US" sz="2800" strike="noStrike" u="none">
                <a:solidFill>
                  <a:schemeClr val="dk1"/>
                </a:solidFill>
                <a:uFillTx/>
                <a:latin typeface="Calibri"/>
              </a:rPr>
              <a:t> as it allows the insertion and deletion operations on both ends. </a:t>
            </a:r>
            <a:r>
              <a:rPr b="0" lang="en-US" sz="2800" strike="noStrike" u="none">
                <a:solidFill>
                  <a:srgbClr val="ff0000"/>
                </a:solidFill>
                <a:uFillTx/>
                <a:latin typeface="Calibri"/>
              </a:rPr>
              <a:t>Deque can be considered as stack because stack follows the LIFO (Last In First Out) </a:t>
            </a:r>
            <a:r>
              <a:rPr b="0" lang="en-US" sz="2800" strike="noStrike" u="none">
                <a:solidFill>
                  <a:schemeClr val="dk1"/>
                </a:solidFill>
                <a:uFillTx/>
                <a:latin typeface="Calibri"/>
              </a:rPr>
              <a:t>principle in which insertion and deletion both can be performed only from one end. And in deque, it is possible to perform both insertion and deletion from one end, and </a:t>
            </a:r>
            <a:r>
              <a:rPr b="0" lang="en-US" sz="2800" strike="noStrike" u="none">
                <a:solidFill>
                  <a:srgbClr val="ff0000"/>
                </a:solidFill>
                <a:uFillTx/>
                <a:latin typeface="Calibri"/>
              </a:rPr>
              <a:t>Deque does not follow the FIFO principle.</a:t>
            </a:r>
            <a:endParaRPr b="0" lang="en-US" sz="2800" strike="noStrike" u="none">
              <a:solidFill>
                <a:schemeClr val="dk1"/>
              </a:solidFill>
              <a:uFillTx/>
              <a:latin typeface="Calibri"/>
            </a:endParaRPr>
          </a:p>
          <a:p>
            <a:pPr indent="0" algn="just" defTabSz="914400">
              <a:lnSpc>
                <a:spcPct val="90000"/>
              </a:lnSpc>
              <a:spcBef>
                <a:spcPts val="1001"/>
              </a:spcBef>
              <a:buNone/>
              <a:tabLst>
                <a:tab algn="l" pos="0"/>
              </a:tabLst>
            </a:pPr>
            <a:endParaRPr b="0" lang="en-US" sz="2800" strike="noStrike" u="none">
              <a:solidFill>
                <a:schemeClr val="dk1"/>
              </a:solidFill>
              <a:uFillTx/>
              <a:latin typeface="Calibri"/>
            </a:endParaRPr>
          </a:p>
        </p:txBody>
      </p:sp>
      <p:pic>
        <p:nvPicPr>
          <p:cNvPr id="129" name="Picture 3" descr=""/>
          <p:cNvPicPr/>
          <p:nvPr/>
        </p:nvPicPr>
        <p:blipFill>
          <a:blip r:embed="rId1"/>
          <a:stretch/>
        </p:blipFill>
        <p:spPr>
          <a:xfrm>
            <a:off x="3238560" y="5025240"/>
            <a:ext cx="5714640" cy="1856880"/>
          </a:xfrm>
          <a:prstGeom prst="rect">
            <a:avLst/>
          </a:prstGeom>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p:nvPr>
        </p:nvSpPr>
        <p:spPr>
          <a:xfrm>
            <a:off x="153000" y="65160"/>
            <a:ext cx="11777760" cy="67006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800" strike="noStrike" u="none">
                <a:solidFill>
                  <a:schemeClr val="dk1"/>
                </a:solidFill>
                <a:uFillTx/>
                <a:latin typeface="Calibri"/>
              </a:rPr>
              <a:t>There are two types of deque that are discussed as follows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1- Input restricted deque -</a:t>
            </a:r>
            <a:r>
              <a:rPr b="0" lang="en-US" sz="2800" strike="noStrike" u="none">
                <a:solidFill>
                  <a:schemeClr val="dk1"/>
                </a:solidFill>
                <a:uFillTx/>
                <a:latin typeface="Calibri"/>
              </a:rPr>
              <a:t> As the name implies, in input restricted queue, insertion operation can be performed at only one end, while deletion can be performed from both ends.</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2- Output restricted deque -</a:t>
            </a:r>
            <a:r>
              <a:rPr b="0" lang="en-US" sz="2800" strike="noStrike" u="none">
                <a:solidFill>
                  <a:schemeClr val="dk1"/>
                </a:solidFill>
                <a:uFillTx/>
                <a:latin typeface="Calibri"/>
              </a:rPr>
              <a:t> As the name implies, in output restricted queue, deletion operation can be performed at only one end, while insertion can be performed from both ends.</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p:txBody>
      </p:sp>
      <p:pic>
        <p:nvPicPr>
          <p:cNvPr id="131" name="Picture 3" descr=""/>
          <p:cNvPicPr/>
          <p:nvPr/>
        </p:nvPicPr>
        <p:blipFill>
          <a:blip r:embed="rId1"/>
          <a:stretch/>
        </p:blipFill>
        <p:spPr>
          <a:xfrm>
            <a:off x="5094720" y="1490400"/>
            <a:ext cx="5714640" cy="2112120"/>
          </a:xfrm>
          <a:prstGeom prst="rect">
            <a:avLst/>
          </a:prstGeom>
          <a:ln w="0">
            <a:noFill/>
          </a:ln>
        </p:spPr>
      </p:pic>
      <p:pic>
        <p:nvPicPr>
          <p:cNvPr id="132" name="Picture 4" descr=""/>
          <p:cNvPicPr/>
          <p:nvPr/>
        </p:nvPicPr>
        <p:blipFill>
          <a:blip r:embed="rId2"/>
          <a:stretch/>
        </p:blipFill>
        <p:spPr>
          <a:xfrm>
            <a:off x="5094720" y="4705920"/>
            <a:ext cx="5714640" cy="1856880"/>
          </a:xfrm>
          <a:prstGeom prst="rect">
            <a:avLst/>
          </a:prstGeom>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p:nvPr>
        </p:nvSpPr>
        <p:spPr>
          <a:xfrm>
            <a:off x="838080" y="272880"/>
            <a:ext cx="10515240" cy="59036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1" lang="en-US" sz="2800" strike="noStrike" u="none">
                <a:solidFill>
                  <a:srgbClr val="ff0000"/>
                </a:solidFill>
                <a:uFillTx/>
                <a:latin typeface="Calibri"/>
              </a:rPr>
              <a:t>1- Input restricted deque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rgbClr val="ff0000"/>
                </a:solidFill>
                <a:uFillTx/>
                <a:latin typeface="Calibri"/>
              </a:rPr>
              <a:t>	</a:t>
            </a:r>
            <a:r>
              <a:rPr b="1" lang="en-US" sz="2800" strike="noStrike" u="none">
                <a:solidFill>
                  <a:schemeClr val="dk1"/>
                </a:solidFill>
                <a:uFillTx/>
                <a:latin typeface="Calibri"/>
              </a:rPr>
              <a:t>Insert an element at 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	</a:t>
            </a:r>
            <a:r>
              <a:rPr b="1" lang="en-US" sz="2800" strike="noStrike" u="none">
                <a:solidFill>
                  <a:schemeClr val="dk1"/>
                </a:solidFill>
                <a:uFillTx/>
                <a:latin typeface="Calibri"/>
              </a:rPr>
              <a:t>Delete an element from front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	</a:t>
            </a:r>
            <a:r>
              <a:rPr b="1" lang="en-US" sz="2800" strike="noStrike" u="none">
                <a:solidFill>
                  <a:schemeClr val="dk1"/>
                </a:solidFill>
                <a:uFillTx/>
                <a:latin typeface="Calibri"/>
              </a:rPr>
              <a:t>Delete an element from 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2- </a:t>
            </a:r>
            <a:r>
              <a:rPr b="1" lang="en-US" sz="2800" strike="noStrike" u="none">
                <a:solidFill>
                  <a:srgbClr val="ff0000"/>
                </a:solidFill>
                <a:uFillTx/>
                <a:latin typeface="Calibri"/>
              </a:rPr>
              <a:t>Output restricted deque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rgbClr val="ff0000"/>
                </a:solidFill>
                <a:uFillTx/>
                <a:latin typeface="Calibri"/>
              </a:rPr>
              <a:t>	</a:t>
            </a:r>
            <a:r>
              <a:rPr b="1" lang="en-US" sz="2800" strike="noStrike" u="none">
                <a:solidFill>
                  <a:schemeClr val="dk1"/>
                </a:solidFill>
                <a:uFillTx/>
                <a:latin typeface="Calibri"/>
              </a:rPr>
              <a:t>Insert an element at 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	</a:t>
            </a:r>
            <a:r>
              <a:rPr b="1" lang="en-US" sz="2800" strike="noStrike" u="none">
                <a:solidFill>
                  <a:schemeClr val="dk1"/>
                </a:solidFill>
                <a:uFillTx/>
                <a:latin typeface="Calibri"/>
              </a:rPr>
              <a:t>Delete an element from front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1" lang="en-US" sz="2800" strike="noStrike" u="none">
                <a:solidFill>
                  <a:schemeClr val="dk1"/>
                </a:solidFill>
                <a:uFillTx/>
                <a:latin typeface="Calibri"/>
              </a:rPr>
              <a:t>	</a:t>
            </a:r>
            <a:r>
              <a:rPr b="1" lang="en-US" sz="2800" strike="noStrike" u="none">
                <a:solidFill>
                  <a:schemeClr val="dk1"/>
                </a:solidFill>
                <a:uFillTx/>
                <a:latin typeface="Calibri"/>
              </a:rPr>
              <a:t>Insert an element from front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graphicFrame>
        <p:nvGraphicFramePr>
          <p:cNvPr id="134" name="Table 3"/>
          <p:cNvGraphicFramePr/>
          <p:nvPr/>
        </p:nvGraphicFramePr>
        <p:xfrm>
          <a:off x="2031840" y="4854600"/>
          <a:ext cx="8127720" cy="1265400"/>
        </p:xfrm>
        <a:graphic>
          <a:graphicData uri="http://schemas.openxmlformats.org/drawingml/2006/table">
            <a:tbl>
              <a:tblPr/>
              <a:tblGrid>
                <a:gridCol w="2709000"/>
                <a:gridCol w="2709000"/>
                <a:gridCol w="2709000"/>
              </a:tblGrid>
              <a:tr h="407880">
                <a:tc>
                  <a:txBody>
                    <a:bodyPr anchor="t">
                      <a:noAutofit/>
                    </a:bodyPr>
                    <a:p>
                      <a:pPr defTabSz="914400">
                        <a:lnSpc>
                          <a:spcPct val="100000"/>
                        </a:lnSpc>
                      </a:pPr>
                      <a:r>
                        <a:rPr b="0" lang="en-US" sz="1800" strike="noStrike" u="none">
                          <a:solidFill>
                            <a:srgbClr val="ffffff"/>
                          </a:solidFill>
                          <a:uFillTx/>
                          <a:latin typeface="Calibri"/>
                        </a:rPr>
                        <a:t>   </a:t>
                      </a:r>
                      <a:endParaRPr b="0" lang="en-US" sz="1800" strike="noStrike" u="none">
                        <a:solidFill>
                          <a:srgbClr val="ffffff"/>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0ad47"/>
                    </a:solidFill>
                  </a:tcPr>
                </a:tc>
                <a:tc>
                  <a:txBody>
                    <a:bodyPr anchor="t">
                      <a:noAutofit/>
                    </a:bodyPr>
                    <a:p>
                      <a:pPr defTabSz="914400">
                        <a:lnSpc>
                          <a:spcPct val="100000"/>
                        </a:lnSpc>
                      </a:pPr>
                      <a:r>
                        <a:rPr b="0" lang="en-US" sz="1800" strike="noStrike" u="none">
                          <a:solidFill>
                            <a:srgbClr val="ffffff"/>
                          </a:solidFill>
                          <a:uFillTx/>
                          <a:latin typeface="Calibri"/>
                        </a:rPr>
                        <a:t>     </a:t>
                      </a:r>
                      <a:r>
                        <a:rPr b="0" lang="en-US" sz="1800" strike="noStrike" u="none">
                          <a:solidFill>
                            <a:srgbClr val="ffffff"/>
                          </a:solidFill>
                          <a:uFillTx/>
                          <a:latin typeface="Calibri"/>
                        </a:rPr>
                        <a:t>Insertion</a:t>
                      </a:r>
                      <a:endParaRPr b="0" lang="en-US" sz="1800" strike="noStrike" u="none">
                        <a:solidFill>
                          <a:srgbClr val="ffffff"/>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0ad47"/>
                    </a:solidFill>
                  </a:tcPr>
                </a:tc>
                <a:tc>
                  <a:txBody>
                    <a:bodyPr anchor="t">
                      <a:noAutofit/>
                    </a:bodyPr>
                    <a:p>
                      <a:pPr defTabSz="914400">
                        <a:lnSpc>
                          <a:spcPct val="100000"/>
                        </a:lnSpc>
                      </a:pPr>
                      <a:r>
                        <a:rPr b="0" lang="en-US" sz="1800" strike="noStrike" u="none">
                          <a:solidFill>
                            <a:srgbClr val="ffffff"/>
                          </a:solidFill>
                          <a:uFillTx/>
                          <a:latin typeface="Calibri"/>
                        </a:rPr>
                        <a:t>     </a:t>
                      </a:r>
                      <a:r>
                        <a:rPr b="0" lang="en-US" sz="1800" strike="noStrike" u="none">
                          <a:solidFill>
                            <a:srgbClr val="ffffff"/>
                          </a:solidFill>
                          <a:uFillTx/>
                          <a:latin typeface="Calibri"/>
                        </a:rPr>
                        <a:t>Deletion</a:t>
                      </a:r>
                      <a:endParaRPr b="0" lang="en-US" sz="1800" strike="noStrike" u="none">
                        <a:solidFill>
                          <a:srgbClr val="ffffff"/>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0ad47"/>
                    </a:solidFill>
                  </a:tcPr>
                </a:tc>
              </a:tr>
              <a:tr h="407880">
                <a:tc>
                  <a:txBody>
                    <a:bodyPr anchor="t">
                      <a:noAutofit/>
                    </a:bodyPr>
                    <a:p>
                      <a:pPr defTabSz="914400">
                        <a:lnSpc>
                          <a:spcPct val="100000"/>
                        </a:lnSpc>
                      </a:pPr>
                      <a:r>
                        <a:rPr b="0" lang="en-US" sz="1800" strike="noStrike" u="none">
                          <a:solidFill>
                            <a:srgbClr val="000000"/>
                          </a:solidFill>
                          <a:uFillTx/>
                          <a:latin typeface="Calibri"/>
                        </a:rPr>
                        <a:t>Front side</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4e2cf"/>
                    </a:solidFill>
                  </a:tcPr>
                </a:tc>
                <a:tc>
                  <a:txBody>
                    <a:bodyPr anchor="t">
                      <a:noAutofit/>
                    </a:bodyPr>
                    <a:p>
                      <a:pPr defTabSz="914400">
                        <a:lnSpc>
                          <a:spcPct val="100000"/>
                        </a:lnSpc>
                      </a:pPr>
                      <a:r>
                        <a:rPr b="0" lang="en-US" sz="2400" strike="noStrike" u="none">
                          <a:solidFill>
                            <a:srgbClr val="0070c0"/>
                          </a:solidFill>
                          <a:uFillTx/>
                          <a:latin typeface="Times New Roman"/>
                        </a:rPr>
                        <a:t>F= F-1</a:t>
                      </a:r>
                      <a:endParaRPr b="0" lang="en-US" sz="24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4e2cf"/>
                    </a:solidFill>
                  </a:tcPr>
                </a:tc>
                <a:tc>
                  <a:txBody>
                    <a:bodyPr anchor="t">
                      <a:noAutofit/>
                    </a:bodyPr>
                    <a:p>
                      <a:pPr defTabSz="914400">
                        <a:lnSpc>
                          <a:spcPct val="100000"/>
                        </a:lnSpc>
                      </a:pPr>
                      <a:r>
                        <a:rPr b="0" lang="en-US" sz="2400" strike="noStrike" u="none">
                          <a:solidFill>
                            <a:srgbClr val="ff0000"/>
                          </a:solidFill>
                          <a:uFillTx/>
                          <a:latin typeface="Times New Roman"/>
                        </a:rPr>
                        <a:t>       </a:t>
                      </a:r>
                      <a:r>
                        <a:rPr b="0" lang="en-US" sz="2400" strike="noStrike" u="none">
                          <a:solidFill>
                            <a:srgbClr val="ff0000"/>
                          </a:solidFill>
                          <a:uFillTx/>
                          <a:latin typeface="Times New Roman"/>
                        </a:rPr>
                        <a:t>F=F+1</a:t>
                      </a:r>
                      <a:endParaRPr b="0" lang="en-US" sz="24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4e2cf"/>
                    </a:solidFill>
                  </a:tcPr>
                </a:tc>
              </a:tr>
              <a:tr h="407880">
                <a:tc>
                  <a:txBody>
                    <a:bodyPr anchor="t">
                      <a:noAutofit/>
                    </a:bodyPr>
                    <a:p>
                      <a:pPr defTabSz="914400">
                        <a:lnSpc>
                          <a:spcPct val="100000"/>
                        </a:lnSpc>
                      </a:pPr>
                      <a:r>
                        <a:rPr b="0" lang="en-US" sz="1800" strike="noStrike" u="none">
                          <a:solidFill>
                            <a:srgbClr val="000000"/>
                          </a:solidFill>
                          <a:uFillTx/>
                          <a:latin typeface="Calibri"/>
                        </a:rPr>
                        <a:t>Rear side</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f1e8"/>
                    </a:solidFill>
                  </a:tcPr>
                </a:tc>
                <a:tc>
                  <a:txBody>
                    <a:bodyPr anchor="t">
                      <a:noAutofit/>
                    </a:bodyPr>
                    <a:p>
                      <a:pPr defTabSz="914400">
                        <a:lnSpc>
                          <a:spcPct val="100000"/>
                        </a:lnSpc>
                      </a:pPr>
                      <a:r>
                        <a:rPr b="0" lang="en-US" sz="2400" strike="noStrike" u="none">
                          <a:solidFill>
                            <a:srgbClr val="ff0000"/>
                          </a:solidFill>
                          <a:uFillTx/>
                          <a:latin typeface="Times New Roman"/>
                        </a:rPr>
                        <a:t>R = R+1</a:t>
                      </a:r>
                      <a:endParaRPr b="0" lang="en-US" sz="24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f1e8"/>
                    </a:solidFill>
                  </a:tcPr>
                </a:tc>
                <a:tc>
                  <a:txBody>
                    <a:bodyPr anchor="t">
                      <a:noAutofit/>
                    </a:bodyPr>
                    <a:p>
                      <a:pPr defTabSz="914400">
                        <a:lnSpc>
                          <a:spcPct val="100000"/>
                        </a:lnSpc>
                      </a:pPr>
                      <a:r>
                        <a:rPr b="0" lang="en-US" sz="2400" strike="noStrike" u="none">
                          <a:solidFill>
                            <a:srgbClr val="0070c0"/>
                          </a:solidFill>
                          <a:uFillTx/>
                          <a:latin typeface="Times New Roman"/>
                        </a:rPr>
                        <a:t>       </a:t>
                      </a:r>
                      <a:r>
                        <a:rPr b="0" lang="en-US" sz="2400" strike="noStrike" u="none">
                          <a:solidFill>
                            <a:srgbClr val="0070c0"/>
                          </a:solidFill>
                          <a:uFillTx/>
                          <a:latin typeface="Times New Roman"/>
                        </a:rPr>
                        <a:t>R=R-1</a:t>
                      </a:r>
                      <a:endParaRPr b="0" lang="en-US" sz="24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f1e8"/>
                    </a:solidFill>
                  </a:tcPr>
                </a:tc>
              </a:tr>
            </a:tbl>
          </a:graphicData>
        </a:graphic>
      </p:graphicFrame>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838080" y="365040"/>
            <a:ext cx="10515240" cy="685440"/>
          </a:xfrm>
          <a:prstGeom prst="rect">
            <a:avLst/>
          </a:prstGeom>
          <a:noFill/>
          <a:ln w="0">
            <a:noFill/>
          </a:ln>
        </p:spPr>
        <p:txBody>
          <a:bodyPr lIns="91440" rIns="91440" tIns="45720" bIns="45720" anchor="ctr">
            <a:normAutofit lnSpcReduction="9999"/>
          </a:bodyPr>
          <a:p>
            <a:pPr indent="0" defTabSz="914400">
              <a:lnSpc>
                <a:spcPct val="90000"/>
              </a:lnSpc>
              <a:buNone/>
              <a:tabLst>
                <a:tab algn="l" pos="0"/>
              </a:tabLst>
            </a:pPr>
            <a:r>
              <a:rPr b="1" lang="en-US" sz="4400" strike="noStrike" u="none">
                <a:solidFill>
                  <a:schemeClr val="dk1"/>
                </a:solidFill>
                <a:uFillTx/>
                <a:latin typeface="Calibri Light"/>
              </a:rPr>
              <a:t>Deque representation</a:t>
            </a:r>
            <a:endParaRPr b="0" lang="en-US" sz="4400" strike="noStrike" u="none">
              <a:solidFill>
                <a:schemeClr val="dk1"/>
              </a:solidFill>
              <a:uFillTx/>
              <a:latin typeface="Calibri"/>
            </a:endParaRPr>
          </a:p>
        </p:txBody>
      </p:sp>
      <p:sp>
        <p:nvSpPr>
          <p:cNvPr id="136" name="PlaceHolder 2"/>
          <p:cNvSpPr>
            <a:spLocks noGrp="1"/>
          </p:cNvSpPr>
          <p:nvPr>
            <p:ph/>
          </p:nvPr>
        </p:nvSpPr>
        <p:spPr>
          <a:xfrm>
            <a:off x="838080" y="863640"/>
            <a:ext cx="9029520" cy="53128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p:txBody>
      </p:sp>
      <p:pic>
        <p:nvPicPr>
          <p:cNvPr id="137" name="Picture 5" descr=""/>
          <p:cNvPicPr/>
          <p:nvPr/>
        </p:nvPicPr>
        <p:blipFill>
          <a:blip r:embed="rId1"/>
          <a:stretch/>
        </p:blipFill>
        <p:spPr>
          <a:xfrm>
            <a:off x="18720" y="1003320"/>
            <a:ext cx="5213520" cy="5506920"/>
          </a:xfrm>
          <a:prstGeom prst="rect">
            <a:avLst/>
          </a:prstGeom>
          <a:ln w="0">
            <a:noFill/>
          </a:ln>
        </p:spPr>
      </p:pic>
      <p:pic>
        <p:nvPicPr>
          <p:cNvPr id="138" name="Picture 6" descr=""/>
          <p:cNvPicPr/>
          <p:nvPr/>
        </p:nvPicPr>
        <p:blipFill>
          <a:blip r:embed="rId2"/>
          <a:stretch/>
        </p:blipFill>
        <p:spPr>
          <a:xfrm>
            <a:off x="5252400" y="904680"/>
            <a:ext cx="6944400" cy="5770440"/>
          </a:xfrm>
          <a:prstGeom prst="rect">
            <a:avLst/>
          </a:prstGeom>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838080" y="365040"/>
            <a:ext cx="10515240" cy="699120"/>
          </a:xfrm>
          <a:prstGeom prst="rect">
            <a:avLst/>
          </a:prstGeom>
          <a:noFill/>
          <a:ln w="0">
            <a:noFill/>
          </a:ln>
        </p:spPr>
        <p:txBody>
          <a:bodyPr lIns="91440" rIns="91440" tIns="45720" bIns="45720" anchor="ctr">
            <a:normAutofit fontScale="47500" lnSpcReduction="19999"/>
          </a:bodyPr>
          <a:p>
            <a:pPr indent="0" defTabSz="914400">
              <a:lnSpc>
                <a:spcPct val="90000"/>
              </a:lnSpc>
              <a:buNone/>
            </a:pPr>
            <a:r>
              <a:rPr b="1" lang="en-US" sz="4400" strike="noStrike" u="none">
                <a:solidFill>
                  <a:schemeClr val="dk1"/>
                </a:solidFill>
                <a:uFillTx/>
                <a:latin typeface="Calibri Light"/>
              </a:rPr>
              <a:t>iii- Delete an element from rear</a:t>
            </a:r>
            <a:br>
              <a:rPr sz="4400"/>
            </a:br>
            <a:endParaRPr b="0" lang="en-US" sz="4400" strike="noStrike" u="none">
              <a:solidFill>
                <a:schemeClr val="dk1"/>
              </a:solidFill>
              <a:uFillTx/>
              <a:latin typeface="Calibri"/>
            </a:endParaRPr>
          </a:p>
        </p:txBody>
      </p:sp>
      <p:sp>
        <p:nvSpPr>
          <p:cNvPr id="140" name="PlaceHolder 2"/>
          <p:cNvSpPr>
            <a:spLocks noGrp="1"/>
          </p:cNvSpPr>
          <p:nvPr>
            <p:ph/>
          </p:nvPr>
        </p:nvSpPr>
        <p:spPr>
          <a:xfrm>
            <a:off x="838080" y="812880"/>
            <a:ext cx="5976000" cy="5363640"/>
          </a:xfrm>
          <a:prstGeom prst="rect">
            <a:avLst/>
          </a:prstGeom>
          <a:noFill/>
          <a:ln w="0">
            <a:noFill/>
          </a:ln>
        </p:spPr>
        <p:txBody>
          <a:bodyPr lIns="91440" rIns="91440" tIns="45720" bIns="45720" anchor="t">
            <a:normAutofit fontScale="70000" lnSpcReduction="19999"/>
          </a:bodyPr>
          <a:p>
            <a:pPr indent="0" defTabSz="914400">
              <a:lnSpc>
                <a:spcPct val="90000"/>
              </a:lnSpc>
              <a:spcBef>
                <a:spcPts val="1001"/>
              </a:spcBef>
              <a:buNone/>
              <a:tabLst>
                <a:tab algn="l" pos="0"/>
              </a:tabLst>
            </a:pPr>
            <a:r>
              <a:rPr b="0" lang="en-US" sz="2800" strike="noStrike" u="none">
                <a:solidFill>
                  <a:schemeClr val="dk1"/>
                </a:solidFill>
                <a:uFillTx/>
                <a:latin typeface="Calibri"/>
              </a:rPr>
              <a:t>void delete(){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if (rear==-1){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printf(“Dequeue is empty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else{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item= Dq[Rear]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printf(“\n The item %D is deleted”,item);</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If (front== rear){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front=-1; rear=-1;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}else if (rear==0){</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rear=max-1;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else{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rear=rear-1;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838080" y="365040"/>
            <a:ext cx="10515240" cy="84924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Insert from Front--</a:t>
            </a:r>
            <a:endParaRPr b="0" lang="en-US" sz="4400" strike="noStrike" u="none">
              <a:solidFill>
                <a:schemeClr val="dk1"/>
              </a:solidFill>
              <a:uFillTx/>
              <a:latin typeface="Calibri"/>
            </a:endParaRPr>
          </a:p>
        </p:txBody>
      </p:sp>
      <p:sp>
        <p:nvSpPr>
          <p:cNvPr id="142" name="PlaceHolder 2"/>
          <p:cNvSpPr>
            <a:spLocks noGrp="1"/>
          </p:cNvSpPr>
          <p:nvPr>
            <p:ph/>
          </p:nvPr>
        </p:nvSpPr>
        <p:spPr>
          <a:xfrm>
            <a:off x="838080" y="1214640"/>
            <a:ext cx="10515240" cy="5643000"/>
          </a:xfrm>
          <a:prstGeom prst="rect">
            <a:avLst/>
          </a:prstGeom>
          <a:noFill/>
          <a:ln w="0">
            <a:noFill/>
          </a:ln>
        </p:spPr>
        <p:txBody>
          <a:bodyPr lIns="91440" rIns="91440" tIns="45720" bIns="45720" anchor="t">
            <a:normAutofit fontScale="70000" lnSpcReduction="19999"/>
          </a:bodyPr>
          <a:p>
            <a:pPr indent="0" defTabSz="914400">
              <a:lnSpc>
                <a:spcPct val="90000"/>
              </a:lnSpc>
              <a:spcBef>
                <a:spcPts val="1001"/>
              </a:spcBef>
              <a:buNone/>
              <a:tabLst>
                <a:tab algn="l" pos="0"/>
              </a:tabLst>
            </a:pPr>
            <a:r>
              <a:rPr b="0" lang="en-US" sz="2800" strike="noStrike" u="none">
                <a:solidFill>
                  <a:schemeClr val="dk1"/>
                </a:solidFill>
                <a:uFillTx/>
                <a:latin typeface="Calibri"/>
              </a:rPr>
              <a:t>Void insert(){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if ((f==0 &amp;&amp; r==max-1)II (f=r+1){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printf(“ \n\n Overflow\n”);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}else{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if( f==-1){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r=0; f=0;</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}else if (f==0){</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f=max-1;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}else{</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f=f-1;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printf(Enter element to be inserted”);</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scanf(“%d”, element);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Dq[f] = item;</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printf(“Element inserted”);</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TextBox 1"/>
          <p:cNvSpPr/>
          <p:nvPr/>
        </p:nvSpPr>
        <p:spPr>
          <a:xfrm>
            <a:off x="2327760" y="163440"/>
            <a:ext cx="753588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n-US" sz="3200" strike="noStrike" u="none">
                <a:solidFill>
                  <a:schemeClr val="dk1"/>
                </a:solidFill>
                <a:uFillTx/>
                <a:latin typeface="Calibri"/>
              </a:rPr>
              <a:t>Difference Between Recursion and Iteration</a:t>
            </a:r>
            <a:endParaRPr b="0" lang="en-US" sz="3200" strike="noStrike" u="none">
              <a:solidFill>
                <a:srgbClr val="000000"/>
              </a:solidFill>
              <a:uFillTx/>
              <a:latin typeface="Arial"/>
            </a:endParaRPr>
          </a:p>
        </p:txBody>
      </p:sp>
      <p:graphicFrame>
        <p:nvGraphicFramePr>
          <p:cNvPr id="144" name="Content Placeholder 3"/>
          <p:cNvGraphicFramePr/>
          <p:nvPr/>
        </p:nvGraphicFramePr>
        <p:xfrm>
          <a:off x="605520" y="953280"/>
          <a:ext cx="10980360" cy="5683680"/>
        </p:xfrm>
        <a:graphic>
          <a:graphicData uri="http://schemas.openxmlformats.org/drawingml/2006/table">
            <a:tbl>
              <a:tblPr/>
              <a:tblGrid>
                <a:gridCol w="608400"/>
                <a:gridCol w="1282680"/>
                <a:gridCol w="3602880"/>
                <a:gridCol w="5486040"/>
              </a:tblGrid>
              <a:tr h="370800">
                <a:tc>
                  <a:txBody>
                    <a:bodyPr anchor="t">
                      <a:noAutofit/>
                    </a:bodyPr>
                    <a:p>
                      <a:pPr defTabSz="914400">
                        <a:lnSpc>
                          <a:spcPct val="100000"/>
                        </a:lnSpc>
                      </a:pPr>
                      <a:r>
                        <a:rPr b="0" lang="en-US" sz="1800" strike="noStrike" u="none">
                          <a:solidFill>
                            <a:srgbClr val="ffffff"/>
                          </a:solidFill>
                          <a:uFillTx/>
                          <a:latin typeface="Calibri"/>
                        </a:rPr>
                        <a:t>SNO</a:t>
                      </a:r>
                      <a:endParaRPr b="0" lang="en-US" sz="1800" strike="noStrike" u="none">
                        <a:solidFill>
                          <a:srgbClr val="ffffff"/>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lIns="114120" rIns="114120" tIns="114120" bIns="114120" anchor="t">
                      <a:noAutofit/>
                    </a:bodyPr>
                    <a:p>
                      <a:pPr defTabSz="914400">
                        <a:lnSpc>
                          <a:spcPct val="100000"/>
                        </a:lnSpc>
                      </a:pPr>
                      <a:r>
                        <a:rPr b="0" lang="en-US" sz="1800" strike="noStrike" u="none">
                          <a:solidFill>
                            <a:srgbClr val="ffffff"/>
                          </a:solidFill>
                          <a:uFillTx/>
                          <a:latin typeface="Calibri"/>
                        </a:rPr>
                        <a:t>On the basis of</a:t>
                      </a:r>
                      <a:endParaRPr b="0" lang="en-US" sz="1800" strike="noStrike" u="none">
                        <a:solidFill>
                          <a:srgbClr val="ffffff"/>
                        </a:solidFill>
                        <a:uFillTx/>
                        <a:latin typeface="Arial"/>
                      </a:endParaRPr>
                    </a:p>
                  </a:txBody>
                  <a:tcPr anchor="t" marL="114120" marR="1141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lIns="114120" rIns="114120" tIns="114120" bIns="114120" anchor="t">
                      <a:noAutofit/>
                    </a:bodyPr>
                    <a:p>
                      <a:pPr defTabSz="914400">
                        <a:lnSpc>
                          <a:spcPct val="100000"/>
                        </a:lnSpc>
                      </a:pPr>
                      <a:r>
                        <a:rPr b="0" lang="en-US" sz="1800" strike="noStrike" u="none">
                          <a:solidFill>
                            <a:srgbClr val="ffffff"/>
                          </a:solidFill>
                          <a:uFillTx/>
                          <a:latin typeface="Calibri"/>
                        </a:rPr>
                        <a:t>Recursion</a:t>
                      </a:r>
                      <a:endParaRPr b="0" lang="en-US" sz="1800" strike="noStrike" u="none">
                        <a:solidFill>
                          <a:srgbClr val="ffffff"/>
                        </a:solidFill>
                        <a:uFillTx/>
                        <a:latin typeface="Arial"/>
                      </a:endParaRPr>
                    </a:p>
                  </a:txBody>
                  <a:tcPr anchor="t" marL="114120" marR="1141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c>
                  <a:txBody>
                    <a:bodyPr lIns="114120" rIns="114120" tIns="114120" bIns="114120" anchor="t">
                      <a:noAutofit/>
                    </a:bodyPr>
                    <a:p>
                      <a:pPr defTabSz="914400">
                        <a:lnSpc>
                          <a:spcPct val="100000"/>
                        </a:lnSpc>
                      </a:pPr>
                      <a:r>
                        <a:rPr b="0" lang="en-US" sz="1800" strike="noStrike" u="none">
                          <a:solidFill>
                            <a:srgbClr val="ffffff"/>
                          </a:solidFill>
                          <a:uFillTx/>
                          <a:latin typeface="Calibri"/>
                        </a:rPr>
                        <a:t>Iteration</a:t>
                      </a:r>
                      <a:endParaRPr b="0" lang="en-US" sz="1800" strike="noStrike" u="none">
                        <a:solidFill>
                          <a:srgbClr val="ffffff"/>
                        </a:solidFill>
                        <a:uFillTx/>
                        <a:latin typeface="Arial"/>
                      </a:endParaRPr>
                    </a:p>
                  </a:txBody>
                  <a:tcPr anchor="t" marL="114120" marR="1141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b9bd5"/>
                    </a:solidFill>
                  </a:tcPr>
                </a:tc>
              </a:tr>
              <a:tr h="370800">
                <a:tc>
                  <a:txBody>
                    <a:bodyPr anchor="t">
                      <a:noAutofit/>
                    </a:bodyPr>
                    <a:p>
                      <a:pPr defTabSz="914400">
                        <a:lnSpc>
                          <a:spcPct val="100000"/>
                        </a:lnSpc>
                      </a:pPr>
                      <a:r>
                        <a:rPr b="0" lang="en-US" sz="1800" strike="noStrike" u="none">
                          <a:solidFill>
                            <a:srgbClr val="000000"/>
                          </a:solidFill>
                          <a:uFillTx/>
                          <a:latin typeface="Calibri"/>
                        </a:rPr>
                        <a:t>1</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Calibri"/>
                        </a:rPr>
                        <a:t>Basic</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Recursion is the process of calling a function itself within its own code.</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In iteration, there is a repeated execution of the set of instructions. In Iteration, loops are used to execute the set of instructions repetitively until the condition is false.</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r>
              <a:tr h="370800">
                <a:tc>
                  <a:txBody>
                    <a:bodyPr anchor="t">
                      <a:noAutofit/>
                    </a:bodyPr>
                    <a:p>
                      <a:pPr defTabSz="914400">
                        <a:lnSpc>
                          <a:spcPct val="100000"/>
                        </a:lnSpc>
                      </a:pPr>
                      <a:r>
                        <a:rPr b="0" lang="en-US" sz="1800" strike="noStrike" u="none">
                          <a:solidFill>
                            <a:srgbClr val="000000"/>
                          </a:solidFill>
                          <a:uFillTx/>
                          <a:latin typeface="Calibri"/>
                        </a:rPr>
                        <a:t>2</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Calibri"/>
                        </a:rPr>
                        <a:t>Syntax</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There is a termination condition is specified.</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The format of iteration includes initialization, condition, and increment/decrement of a variable.</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r>
              <a:tr h="370800">
                <a:tc>
                  <a:txBody>
                    <a:bodyPr anchor="t">
                      <a:noAutofit/>
                    </a:bodyPr>
                    <a:p>
                      <a:pPr defTabSz="914400">
                        <a:lnSpc>
                          <a:spcPct val="100000"/>
                        </a:lnSpc>
                      </a:pPr>
                      <a:r>
                        <a:rPr b="0" lang="en-US" sz="1800" strike="noStrike" u="none">
                          <a:solidFill>
                            <a:srgbClr val="000000"/>
                          </a:solidFill>
                          <a:uFillTx/>
                          <a:latin typeface="Calibri"/>
                        </a:rPr>
                        <a:t>3</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Calibri"/>
                        </a:rPr>
                        <a:t>Termination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The termination condition is defined within the recursive function.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Here, the termination condition is defined in the definition of the loop.</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r>
              <a:tr h="370800">
                <a:tc>
                  <a:txBody>
                    <a:bodyPr anchor="t">
                      <a:noAutofit/>
                    </a:bodyPr>
                    <a:p>
                      <a:pPr defTabSz="914400">
                        <a:lnSpc>
                          <a:spcPct val="100000"/>
                        </a:lnSpc>
                      </a:pPr>
                      <a:r>
                        <a:rPr b="0" lang="en-US" sz="1800" strike="noStrike" u="none">
                          <a:solidFill>
                            <a:srgbClr val="000000"/>
                          </a:solidFill>
                          <a:uFillTx/>
                          <a:latin typeface="Calibri"/>
                        </a:rPr>
                        <a:t>4</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Calibri"/>
                        </a:rPr>
                        <a:t>Applied</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It is always applied to functions.</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It is applied to loops.</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r>
              <a:tr h="370800">
                <a:tc>
                  <a:txBody>
                    <a:bodyPr anchor="t">
                      <a:noAutofit/>
                    </a:bodyPr>
                    <a:p>
                      <a:pPr defTabSz="914400">
                        <a:lnSpc>
                          <a:spcPct val="100000"/>
                        </a:lnSpc>
                      </a:pPr>
                      <a:r>
                        <a:rPr b="0" lang="en-US" sz="1800" strike="noStrike" u="none">
                          <a:solidFill>
                            <a:srgbClr val="000000"/>
                          </a:solidFill>
                          <a:uFillTx/>
                          <a:latin typeface="Calibri"/>
                        </a:rPr>
                        <a:t>5</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Calibri"/>
                        </a:rPr>
                        <a:t>Speed</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It is slower than iteration.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000000"/>
                          </a:solidFill>
                          <a:uFillTx/>
                          <a:latin typeface="Calibri"/>
                        </a:rPr>
                        <a:t>It is faster than recursion.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r>
              <a:tr h="370800">
                <a:tc>
                  <a:txBody>
                    <a:bodyPr anchor="t">
                      <a:noAutofit/>
                    </a:bodyPr>
                    <a:p>
                      <a:pPr defTabSz="914400">
                        <a:lnSpc>
                          <a:spcPct val="100000"/>
                        </a:lnSpc>
                      </a:pPr>
                      <a:r>
                        <a:rPr b="0" lang="en-US" sz="1800" strike="noStrike" u="none">
                          <a:solidFill>
                            <a:srgbClr val="000000"/>
                          </a:solidFill>
                          <a:uFillTx/>
                          <a:latin typeface="Calibri"/>
                        </a:rPr>
                        <a:t>6</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Calibri"/>
                        </a:rPr>
                        <a:t>Memory</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333333"/>
                          </a:solidFill>
                          <a:uFillTx/>
                          <a:latin typeface="inter-regular"/>
                        </a:rPr>
                        <a:t>It uses more memory as compared to iteration.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c>
                  <a:txBody>
                    <a:bodyPr lIns="75960" rIns="75960" tIns="75960" bIns="75960" anchor="t">
                      <a:noAutofit/>
                    </a:bodyPr>
                    <a:p>
                      <a:pPr algn="just" defTabSz="914400">
                        <a:lnSpc>
                          <a:spcPct val="100000"/>
                        </a:lnSpc>
                      </a:pPr>
                      <a:r>
                        <a:rPr b="0" lang="en-US" sz="1800" strike="noStrike" u="none">
                          <a:solidFill>
                            <a:srgbClr val="333333"/>
                          </a:solidFill>
                          <a:uFillTx/>
                          <a:latin typeface="inter-regular"/>
                        </a:rPr>
                        <a:t>It uses les</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ff7"/>
                    </a:solidFill>
                  </a:tcPr>
                </a:tc>
              </a:tr>
              <a:tr h="370800">
                <a:tc>
                  <a:txBody>
                    <a:bodyPr anchor="t">
                      <a:noAutofit/>
                    </a:bodyPr>
                    <a:p>
                      <a:pPr defTabSz="914400">
                        <a:lnSpc>
                          <a:spcPct val="100000"/>
                        </a:lnSpc>
                      </a:pPr>
                      <a:r>
                        <a:rPr b="0" lang="en-US" sz="1800" strike="noStrike" u="none">
                          <a:solidFill>
                            <a:schemeClr val="dk1"/>
                          </a:solidFill>
                          <a:uFillTx/>
                          <a:latin typeface="Calibri"/>
                        </a:rPr>
                        <a:t>7</a:t>
                      </a:r>
                      <a:endParaRPr b="0" lang="en-US" sz="1800" strike="noStrike" u="none">
                        <a:solidFill>
                          <a:srgbClr val="000000"/>
                        </a:solidFill>
                        <a:uFillTx/>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ff0000"/>
                          </a:solidFill>
                          <a:uFillTx/>
                          <a:latin typeface="inter-bold"/>
                        </a:rPr>
                        <a:t>Code size</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333333"/>
                          </a:solidFill>
                          <a:uFillTx/>
                          <a:latin typeface="inter-regular"/>
                        </a:rPr>
                        <a:t>The code size in recursion is smaller than the code size in iteration.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c>
                  <a:txBody>
                    <a:bodyPr lIns="75960" rIns="75960" tIns="75960" bIns="75960" anchor="t">
                      <a:noAutofit/>
                    </a:bodyPr>
                    <a:p>
                      <a:pPr algn="just" defTabSz="914400">
                        <a:lnSpc>
                          <a:spcPct val="100000"/>
                        </a:lnSpc>
                      </a:pPr>
                      <a:r>
                        <a:rPr b="0" lang="en-US" sz="1800" strike="noStrike" u="none">
                          <a:solidFill>
                            <a:srgbClr val="333333"/>
                          </a:solidFill>
                          <a:uFillTx/>
                          <a:latin typeface="inter-regular"/>
                        </a:rPr>
                        <a:t>The code size in iteration is larger than the code size in recursion.</a:t>
                      </a:r>
                      <a:endParaRPr b="0" lang="en-US" sz="1800" strike="noStrike" u="none">
                        <a:solidFill>
                          <a:srgbClr val="000000"/>
                        </a:solidFill>
                        <a:uFillTx/>
                        <a:latin typeface="Arial"/>
                      </a:endParaRPr>
                    </a:p>
                  </a:txBody>
                  <a:tcPr anchor="t" marL="75960" marR="759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deef"/>
                    </a:solidFill>
                  </a:tcPr>
                </a:tc>
              </a:tr>
            </a:tbl>
          </a:graphicData>
        </a:graphic>
      </p:graphicFrame>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p:nvPr>
        </p:nvSpPr>
        <p:spPr>
          <a:xfrm>
            <a:off x="839880" y="109080"/>
            <a:ext cx="5157360" cy="654840"/>
          </a:xfrm>
          <a:prstGeom prst="rect">
            <a:avLst/>
          </a:prstGeom>
          <a:noFill/>
          <a:ln w="0">
            <a:noFill/>
          </a:ln>
        </p:spPr>
        <p:txBody>
          <a:bodyPr lIns="91440" rIns="91440" tIns="45720" bIns="45720" anchor="b">
            <a:normAutofit/>
          </a:bodyPr>
          <a:p>
            <a:pPr indent="0" algn="ctr" defTabSz="914400">
              <a:lnSpc>
                <a:spcPct val="90000"/>
              </a:lnSpc>
              <a:spcBef>
                <a:spcPts val="1001"/>
              </a:spcBef>
              <a:buNone/>
              <a:tabLst>
                <a:tab algn="l" pos="0"/>
              </a:tabLst>
            </a:pPr>
            <a:r>
              <a:rPr b="1" lang="en-US" sz="3200" strike="noStrike" u="none">
                <a:solidFill>
                  <a:srgbClr val="ff0000"/>
                </a:solidFill>
                <a:uFillTx/>
                <a:latin typeface="Calibri"/>
              </a:rPr>
              <a:t>Recursion</a:t>
            </a:r>
            <a:endParaRPr b="0" lang="en-US" sz="3200" strike="noStrike" u="none">
              <a:solidFill>
                <a:schemeClr val="dk1"/>
              </a:solidFill>
              <a:uFillTx/>
              <a:latin typeface="Calibri"/>
            </a:endParaRPr>
          </a:p>
        </p:txBody>
      </p:sp>
      <p:sp>
        <p:nvSpPr>
          <p:cNvPr id="146" name="PlaceHolder 2"/>
          <p:cNvSpPr>
            <a:spLocks noGrp="1"/>
          </p:cNvSpPr>
          <p:nvPr>
            <p:ph/>
          </p:nvPr>
        </p:nvSpPr>
        <p:spPr>
          <a:xfrm>
            <a:off x="231840" y="764280"/>
            <a:ext cx="5940000" cy="54252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en-US" sz="2800" strike="noStrike" u="none">
                <a:solidFill>
                  <a:schemeClr val="dk1"/>
                </a:solidFill>
                <a:uFillTx/>
                <a:latin typeface="Calibri"/>
              </a:rPr>
              <a:t>// method to find factorial of given number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int factorialUsingRecursion(int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if (n == 0)</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return 1;</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recursion </a:t>
            </a:r>
            <a:r>
              <a:rPr b="0" lang="en-US" sz="2400" strike="noStrike" u="none">
                <a:solidFill>
                  <a:schemeClr val="dk1"/>
                </a:solidFill>
                <a:uFillTx/>
                <a:latin typeface="Calibri"/>
              </a:rPr>
              <a:t>call                                             </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400" strike="noStrike" u="none">
                <a:solidFill>
                  <a:schemeClr val="dk1"/>
                </a:solidFill>
                <a:uFillTx/>
                <a:latin typeface="Calibri"/>
              </a:rPr>
              <a:t>       </a:t>
            </a:r>
            <a:r>
              <a:rPr b="0" lang="en-US" sz="2400" strike="noStrike" u="none">
                <a:solidFill>
                  <a:schemeClr val="dk1"/>
                </a:solidFill>
                <a:uFillTx/>
                <a:latin typeface="Calibri"/>
              </a:rPr>
              <a:t>return n * factorialUsingRecursion(n - 1);</a:t>
            </a:r>
            <a:endParaRPr b="0" lang="en-US" sz="24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
        <p:nvSpPr>
          <p:cNvPr id="147" name="PlaceHolder 3"/>
          <p:cNvSpPr>
            <a:spLocks noGrp="1"/>
          </p:cNvSpPr>
          <p:nvPr>
            <p:ph/>
          </p:nvPr>
        </p:nvSpPr>
        <p:spPr>
          <a:xfrm>
            <a:off x="6172200" y="109080"/>
            <a:ext cx="5182920" cy="654840"/>
          </a:xfrm>
          <a:prstGeom prst="rect">
            <a:avLst/>
          </a:prstGeom>
          <a:noFill/>
          <a:ln w="0">
            <a:noFill/>
          </a:ln>
        </p:spPr>
        <p:txBody>
          <a:bodyPr lIns="91440" rIns="91440" tIns="45720" bIns="45720" anchor="b">
            <a:normAutofit/>
          </a:bodyPr>
          <a:p>
            <a:pPr indent="0" algn="ctr" defTabSz="914400">
              <a:lnSpc>
                <a:spcPct val="90000"/>
              </a:lnSpc>
              <a:spcBef>
                <a:spcPts val="1001"/>
              </a:spcBef>
              <a:buNone/>
              <a:tabLst>
                <a:tab algn="l" pos="0"/>
              </a:tabLst>
            </a:pPr>
            <a:r>
              <a:rPr b="1" lang="en-US" sz="3200" strike="noStrike" u="none">
                <a:solidFill>
                  <a:srgbClr val="ff0000"/>
                </a:solidFill>
                <a:uFillTx/>
                <a:latin typeface="Calibri"/>
              </a:rPr>
              <a:t>Iteration</a:t>
            </a:r>
            <a:endParaRPr b="0" lang="en-US" sz="3200" strike="noStrike" u="none">
              <a:solidFill>
                <a:schemeClr val="dk1"/>
              </a:solidFill>
              <a:uFillTx/>
              <a:latin typeface="Calibri"/>
            </a:endParaRPr>
          </a:p>
        </p:txBody>
      </p:sp>
      <p:sp>
        <p:nvSpPr>
          <p:cNvPr id="148" name="PlaceHolder 4"/>
          <p:cNvSpPr>
            <a:spLocks noGrp="1"/>
          </p:cNvSpPr>
          <p:nvPr>
            <p:ph/>
          </p:nvPr>
        </p:nvSpPr>
        <p:spPr>
          <a:xfrm>
            <a:off x="6172200" y="764280"/>
            <a:ext cx="5837400" cy="542520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b="0" lang="en-US" sz="2800" strike="noStrike" u="none">
                <a:solidFill>
                  <a:schemeClr val="dk1"/>
                </a:solidFill>
                <a:uFillTx/>
                <a:latin typeface="Calibri"/>
              </a:rPr>
              <a:t>// Method to find the factorial of a given number</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int factorialUsingIteration(int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int res = 1, 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using iteration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for (i = 2; i &lt;= n; 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res *= i;</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return res;</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Rectangle 1"/>
          <p:cNvSpPr/>
          <p:nvPr/>
        </p:nvSpPr>
        <p:spPr>
          <a:xfrm>
            <a:off x="1342080" y="352080"/>
            <a:ext cx="9630360" cy="50605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2800" strike="noStrike" u="none">
                <a:solidFill>
                  <a:schemeClr val="dk1"/>
                </a:solidFill>
                <a:uFillTx/>
                <a:latin typeface="Calibri"/>
              </a:rPr>
              <a:t>int main()</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r>
              <a:rPr b="0" lang="en-US" sz="2800" strike="noStrike" u="none">
                <a:solidFill>
                  <a:schemeClr val="dk1"/>
                </a:solidFill>
                <a:uFillTx/>
                <a:latin typeface="Calibri"/>
              </a:rPr>
              <a:t>int num = 5;</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r>
              <a:rPr b="0" lang="en-US" sz="2800" strike="noStrike" u="none">
                <a:solidFill>
                  <a:schemeClr val="dk1"/>
                </a:solidFill>
                <a:uFillTx/>
                <a:latin typeface="Calibri"/>
              </a:rPr>
              <a:t>printf(“%d Factorial of a number  using Recursion is: " ,</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r>
              <a:rPr b="0" lang="en-US" sz="2800" strike="noStrike" u="none">
                <a:solidFill>
                  <a:schemeClr val="dk1"/>
                </a:solidFill>
                <a:uFillTx/>
                <a:latin typeface="Calibri"/>
              </a:rPr>
              <a:t>factorialUsingRecursion(5);</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printf(“%d Factorial of a number  using Recursion is: " ,</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r>
              <a:rPr b="0" lang="en-US" sz="2800" strike="noStrike" u="none">
                <a:solidFill>
                  <a:schemeClr val="dk1"/>
                </a:solidFill>
                <a:uFillTx/>
                <a:latin typeface="Calibri"/>
              </a:rPr>
              <a:t>factorialUsingIteration(5);</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    </a:t>
            </a:r>
            <a:r>
              <a:rPr b="0" lang="en-US" sz="2800" strike="noStrike" u="none">
                <a:solidFill>
                  <a:schemeClr val="dk1"/>
                </a:solidFill>
                <a:uFillTx/>
                <a:latin typeface="Calibri"/>
              </a:rPr>
              <a:t>return 0;</a:t>
            </a:r>
            <a:endParaRPr b="0" lang="en-US" sz="2800" strike="noStrike" u="none">
              <a:solidFill>
                <a:srgbClr val="000000"/>
              </a:solidFill>
              <a:uFillTx/>
              <a:latin typeface="Arial"/>
            </a:endParaRPr>
          </a:p>
          <a:p>
            <a:pPr defTabSz="914400">
              <a:lnSpc>
                <a:spcPct val="100000"/>
              </a:lnSpc>
            </a:pPr>
            <a:r>
              <a:rPr b="0" lang="en-US" sz="2800" strike="noStrike" u="none">
                <a:solidFill>
                  <a:schemeClr val="dk1"/>
                </a:solidFill>
                <a:uFillTx/>
                <a:latin typeface="Calibri"/>
              </a:rPr>
              <a:t>}</a:t>
            </a:r>
            <a:endParaRPr b="0" lang="en-US" sz="2800" strike="noStrike" u="none">
              <a:solidFill>
                <a:srgbClr val="000000"/>
              </a:solidFill>
              <a:uFillTx/>
              <a:latin typeface="Arial"/>
            </a:endParaRPr>
          </a:p>
          <a:p>
            <a:pPr defTabSz="914400">
              <a:lnSpc>
                <a:spcPct val="100000"/>
              </a:lnSpc>
            </a:pPr>
            <a:r>
              <a:rPr b="0" lang="en-US" sz="1800" strike="noStrike" u="none">
                <a:solidFill>
                  <a:schemeClr val="dk1"/>
                </a:solidFill>
                <a:uFillTx/>
                <a:latin typeface="Calibri"/>
              </a:rPr>
              <a:t> </a:t>
            </a:r>
            <a:endParaRPr b="0" lang="en-US"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838080" y="365040"/>
            <a:ext cx="10515240" cy="917280"/>
          </a:xfrm>
          <a:prstGeom prst="rect">
            <a:avLst/>
          </a:prstGeom>
          <a:noFill/>
          <a:ln w="0">
            <a:noFill/>
          </a:ln>
        </p:spPr>
        <p:txBody>
          <a:bodyPr lIns="91440" rIns="91440" tIns="45720" bIns="45720" anchor="ctr">
            <a:noAutofit/>
          </a:bodyPr>
          <a:p>
            <a:pPr indent="0" algn="ctr" defTabSz="914400">
              <a:lnSpc>
                <a:spcPct val="90000"/>
              </a:lnSpc>
              <a:buNone/>
            </a:pPr>
            <a:r>
              <a:rPr b="0" lang="en-US" sz="4400" strike="noStrike" u="none">
                <a:solidFill>
                  <a:srgbClr val="ff0000"/>
                </a:solidFill>
                <a:uFillTx/>
                <a:latin typeface="Calibri Light"/>
              </a:rPr>
              <a:t>Types of recursion</a:t>
            </a:r>
            <a:endParaRPr b="0" lang="en-US" sz="4400" strike="noStrike" u="none">
              <a:solidFill>
                <a:schemeClr val="dk1"/>
              </a:solidFill>
              <a:uFillTx/>
              <a:latin typeface="Calibri"/>
            </a:endParaRPr>
          </a:p>
        </p:txBody>
      </p:sp>
      <p:sp>
        <p:nvSpPr>
          <p:cNvPr id="151" name="PlaceHolder 2"/>
          <p:cNvSpPr>
            <a:spLocks noGrp="1"/>
          </p:cNvSpPr>
          <p:nvPr>
            <p:ph/>
          </p:nvPr>
        </p:nvSpPr>
        <p:spPr>
          <a:xfrm>
            <a:off x="838080" y="1283040"/>
            <a:ext cx="10515240" cy="48938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800" strike="noStrike" u="none">
                <a:solidFill>
                  <a:schemeClr val="dk1"/>
                </a:solidFill>
                <a:uFillTx/>
                <a:latin typeface="Calibri"/>
              </a:rPr>
              <a:t>1- </a:t>
            </a:r>
            <a:r>
              <a:rPr b="0" lang="en-US" sz="2800" strike="noStrike" u="none">
                <a:solidFill>
                  <a:srgbClr val="ff0000"/>
                </a:solidFill>
                <a:uFillTx/>
                <a:latin typeface="Calibri"/>
              </a:rPr>
              <a:t>Direct Recursion-</a:t>
            </a:r>
            <a:r>
              <a:rPr b="0" lang="en-US" sz="2800" strike="noStrike" u="none">
                <a:solidFill>
                  <a:schemeClr val="dk1"/>
                </a:solidFill>
                <a:uFillTx/>
                <a:latin typeface="Calibri"/>
              </a:rPr>
              <a:t>-- When a function calls itself within the same function repeatedly, it is called the direct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2- </a:t>
            </a:r>
            <a:r>
              <a:rPr b="0" lang="en-US" sz="2800" strike="noStrike" u="none">
                <a:solidFill>
                  <a:srgbClr val="ff0000"/>
                </a:solidFill>
                <a:uFillTx/>
                <a:latin typeface="Calibri"/>
              </a:rPr>
              <a:t>Indirect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3- </a:t>
            </a:r>
            <a:r>
              <a:rPr b="0" lang="en-US" sz="2800" strike="noStrike" u="none">
                <a:solidFill>
                  <a:srgbClr val="ff0000"/>
                </a:solidFill>
                <a:uFillTx/>
                <a:latin typeface="Calibri"/>
              </a:rPr>
              <a:t>Tail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4- </a:t>
            </a:r>
            <a:r>
              <a:rPr b="0" lang="en-US" sz="2800" strike="noStrike" u="none">
                <a:solidFill>
                  <a:srgbClr val="ff0000"/>
                </a:solidFill>
                <a:uFillTx/>
                <a:latin typeface="Calibri"/>
              </a:rPr>
              <a:t>No Tail/ Head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5- </a:t>
            </a:r>
            <a:r>
              <a:rPr b="0" lang="en-US" sz="2800" strike="noStrike" u="none">
                <a:solidFill>
                  <a:srgbClr val="ff0000"/>
                </a:solidFill>
                <a:uFillTx/>
                <a:latin typeface="Calibri"/>
              </a:rPr>
              <a:t>Linear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6- </a:t>
            </a:r>
            <a:r>
              <a:rPr b="0" lang="en-US" sz="2800" strike="noStrike" u="none">
                <a:solidFill>
                  <a:srgbClr val="ff0000"/>
                </a:solidFill>
                <a:uFillTx/>
                <a:latin typeface="Calibri"/>
              </a:rPr>
              <a:t>Tree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838080" y="95400"/>
            <a:ext cx="10515240" cy="641160"/>
          </a:xfrm>
          <a:prstGeom prst="rect">
            <a:avLst/>
          </a:prstGeom>
          <a:noFill/>
          <a:ln w="0">
            <a:noFill/>
          </a:ln>
        </p:spPr>
        <p:txBody>
          <a:bodyPr lIns="91440" rIns="91440" tIns="45720" bIns="45720" anchor="ctr">
            <a:normAutofit lnSpcReduction="9999"/>
          </a:bodyPr>
          <a:p>
            <a:pPr indent="0" algn="ctr" defTabSz="914400">
              <a:lnSpc>
                <a:spcPct val="90000"/>
              </a:lnSpc>
              <a:buNone/>
            </a:pPr>
            <a:r>
              <a:rPr b="0" lang="en-US" sz="4400" strike="noStrike" u="none">
                <a:solidFill>
                  <a:srgbClr val="ff0000"/>
                </a:solidFill>
                <a:uFillTx/>
                <a:latin typeface="Calibri Light"/>
              </a:rPr>
              <a:t>Types of recursion</a:t>
            </a:r>
            <a:endParaRPr b="0" lang="en-US" sz="4400" strike="noStrike" u="none">
              <a:solidFill>
                <a:schemeClr val="dk1"/>
              </a:solidFill>
              <a:uFillTx/>
              <a:latin typeface="Calibri"/>
            </a:endParaRPr>
          </a:p>
        </p:txBody>
      </p:sp>
      <p:sp>
        <p:nvSpPr>
          <p:cNvPr id="153" name="PlaceHolder 2"/>
          <p:cNvSpPr>
            <a:spLocks noGrp="1"/>
          </p:cNvSpPr>
          <p:nvPr>
            <p:ph/>
          </p:nvPr>
        </p:nvSpPr>
        <p:spPr>
          <a:xfrm>
            <a:off x="838080" y="736920"/>
            <a:ext cx="10515240" cy="6120720"/>
          </a:xfrm>
          <a:prstGeom prst="rect">
            <a:avLst/>
          </a:prstGeom>
          <a:noFill/>
          <a:ln w="0">
            <a:noFill/>
          </a:ln>
        </p:spPr>
        <p:txBody>
          <a:bodyPr lIns="91440" rIns="91440" tIns="45720" bIns="45720" anchor="t">
            <a:normAutofit fontScale="85000" lnSpcReduction="19999"/>
          </a:bodyPr>
          <a:p>
            <a:pPr indent="0" defTabSz="914400">
              <a:lnSpc>
                <a:spcPct val="90000"/>
              </a:lnSpc>
              <a:spcBef>
                <a:spcPts val="1001"/>
              </a:spcBef>
              <a:buNone/>
              <a:tabLst>
                <a:tab algn="l" pos="0"/>
              </a:tabLst>
            </a:pPr>
            <a:r>
              <a:rPr b="0" lang="en-US" sz="2800" strike="noStrike" u="none">
                <a:solidFill>
                  <a:schemeClr val="dk1"/>
                </a:solidFill>
                <a:uFillTx/>
                <a:latin typeface="Calibri"/>
              </a:rPr>
              <a:t>1- </a:t>
            </a:r>
            <a:r>
              <a:rPr b="0" lang="en-US" sz="2800" strike="noStrike" u="none">
                <a:solidFill>
                  <a:srgbClr val="ff0000"/>
                </a:solidFill>
                <a:uFillTx/>
                <a:latin typeface="Calibri"/>
              </a:rPr>
              <a:t>Direct Recursion-</a:t>
            </a:r>
            <a:r>
              <a:rPr b="0" lang="en-US" sz="2800" strike="noStrike" u="none">
                <a:solidFill>
                  <a:schemeClr val="dk1"/>
                </a:solidFill>
                <a:uFillTx/>
                <a:latin typeface="Calibri"/>
              </a:rPr>
              <a:t>-- When a function calls itself within the same function repeatedly, it is called the direct recursion.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fun (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fun(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Ex Fibonacci series</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2- </a:t>
            </a:r>
            <a:r>
              <a:rPr b="0" lang="en-US" sz="2800" strike="noStrike" u="none">
                <a:solidFill>
                  <a:srgbClr val="ff0000"/>
                </a:solidFill>
                <a:uFillTx/>
                <a:latin typeface="Calibri"/>
              </a:rPr>
              <a:t>Indirect Recursion-  </a:t>
            </a:r>
            <a:r>
              <a:rPr b="0" lang="en-US" sz="2800" strike="noStrike" u="none">
                <a:solidFill>
                  <a:schemeClr val="dk1"/>
                </a:solidFill>
                <a:uFillTx/>
                <a:latin typeface="Calibri"/>
              </a:rPr>
              <a:t>When a function is mutually called by another function in a circular manner, the function is called an indirect recursion function.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fun1 (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fun2(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fun2 (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fun1(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a:buNone/>
            </a:pPr>
            <a:endParaRPr b="0" lang="en-US" sz="4400" strike="noStrike" u="none">
              <a:solidFill>
                <a:schemeClr val="dk1"/>
              </a:solidFill>
              <a:uFillTx/>
              <a:latin typeface="Calibri Light"/>
            </a:endParaRPr>
          </a:p>
        </p:txBody>
      </p:sp>
      <p:sp>
        <p:nvSpPr>
          <p:cNvPr id="155" name="PlaceHolder 2"/>
          <p:cNvSpPr>
            <a:spLocks noGrp="1"/>
          </p:cNvSpPr>
          <p:nvPr>
            <p:ph/>
          </p:nvPr>
        </p:nvSpPr>
        <p:spPr>
          <a:xfrm>
            <a:off x="395640" y="365040"/>
            <a:ext cx="10957680" cy="5811480"/>
          </a:xfrm>
          <a:prstGeom prst="rect">
            <a:avLst/>
          </a:prstGeom>
          <a:noFill/>
          <a:ln w="0">
            <a:noFill/>
          </a:ln>
        </p:spPr>
        <p:txBody>
          <a:bodyPr lIns="91440" rIns="91440" tIns="45720" bIns="45720" anchor="t">
            <a:normAutofit fontScale="62500" lnSpcReduction="19999"/>
          </a:bodyPr>
          <a:p>
            <a:pPr indent="0" defTabSz="914400">
              <a:lnSpc>
                <a:spcPct val="90000"/>
              </a:lnSpc>
              <a:spcBef>
                <a:spcPts val="1001"/>
              </a:spcBef>
              <a:buNone/>
              <a:tabLst>
                <a:tab algn="l" pos="0"/>
              </a:tabLst>
            </a:pPr>
            <a:r>
              <a:rPr b="0" lang="en-US" sz="2800" strike="noStrike" u="none">
                <a:solidFill>
                  <a:schemeClr val="dk1"/>
                </a:solidFill>
                <a:uFillTx/>
                <a:latin typeface="Calibri"/>
              </a:rPr>
              <a:t>3- </a:t>
            </a:r>
            <a:r>
              <a:rPr b="0" lang="en-US" sz="2800" strike="noStrike" u="none">
                <a:solidFill>
                  <a:srgbClr val="ff0000"/>
                </a:solidFill>
                <a:uFillTx/>
                <a:latin typeface="Calibri"/>
              </a:rPr>
              <a:t>Tail Recursion-- </a:t>
            </a:r>
            <a:r>
              <a:rPr b="0" lang="en-US" sz="2800" strike="noStrike" u="none">
                <a:solidFill>
                  <a:schemeClr val="dk1"/>
                </a:solidFill>
                <a:uFillTx/>
                <a:latin typeface="Calibri"/>
              </a:rPr>
              <a:t>A recursive function is called the tail-recursive if the function makes recursive calling itself, and that recursive call is the last statement executes by the function. After that, there is no function or statement is left to call the recursive function.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#include &lt;stdio.h&gt;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function definition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void fun1(int num)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if (num == 0)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return ;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else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printf ("\n Number is: %d", num);      // print the number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return fun1 (num - 1);                       // recursive call at the end in the fun() function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int main ()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fun1(10); // pass 10 as integer argument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return 0;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uFillTx/>
                <a:latin typeface="Calibri Light"/>
              </a:rPr>
              <a:t>Fibonacci Series</a:t>
            </a:r>
            <a:endParaRPr b="0" lang="en-US" sz="4400" strike="noStrike" u="none">
              <a:solidFill>
                <a:schemeClr val="dk1"/>
              </a:solidFill>
              <a:uFillTx/>
              <a:latin typeface="Calibri"/>
            </a:endParaRPr>
          </a:p>
        </p:txBody>
      </p:sp>
      <p:graphicFrame>
        <p:nvGraphicFramePr>
          <p:cNvPr id="157" name="Content Placeholder 3"/>
          <p:cNvGraphicFramePr/>
          <p:nvPr/>
        </p:nvGraphicFramePr>
        <p:xfrm>
          <a:off x="838080" y="1228320"/>
          <a:ext cx="10407240" cy="8095320"/>
        </p:xfrm>
        <a:graphic>
          <a:graphicData uri="http://schemas.openxmlformats.org/drawingml/2006/table">
            <a:tbl>
              <a:tblPr/>
              <a:tblGrid>
                <a:gridCol w="5203440"/>
                <a:gridCol w="5203440"/>
              </a:tblGrid>
              <a:tr h="8095320">
                <a:tc>
                  <a:txBody>
                    <a:bodyPr anchor="t">
                      <a:noAutofit/>
                    </a:bodyPr>
                    <a:p>
                      <a:pPr defTabSz="914400">
                        <a:lnSpc>
                          <a:spcPct val="100000"/>
                        </a:lnSpc>
                      </a:pPr>
                      <a:r>
                        <a:rPr b="0" lang="en-US" sz="1800" strike="noStrike" u="none">
                          <a:solidFill>
                            <a:srgbClr val="000000"/>
                          </a:solidFill>
                          <a:uFillTx/>
                          <a:latin typeface="Calibri"/>
                        </a:rPr>
                        <a:t>#include&lt;stdio.h&gt;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int fibo_num (int i)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if the num i is equal to 0, return 0;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if ( i == 0)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return 0;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if ( i == 1)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return 1;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return fibo_num (i - 1) + fibo_num (i -2);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txBody>
                  <a:tcPr anchor="t" marL="91440" marR="91440">
                    <a:lnL>
                      <a:noFill/>
                    </a:lnL>
                    <a:lnR>
                      <a:noFill/>
                    </a:lnR>
                    <a:lnT>
                      <a:noFill/>
                    </a:lnT>
                    <a:lnB>
                      <a:noFill/>
                    </a:lnB>
                    <a:noFill/>
                  </a:tcPr>
                </a:tc>
                <a:tc>
                  <a:txBody>
                    <a:bodyPr anchor="t">
                      <a:noAutofit/>
                    </a:bodyPr>
                    <a:p>
                      <a:pPr defTabSz="914400">
                        <a:lnSpc>
                          <a:spcPct val="100000"/>
                        </a:lnSpc>
                      </a:pPr>
                      <a:r>
                        <a:rPr b="0" lang="en-US" sz="1800" strike="noStrike" u="none">
                          <a:solidFill>
                            <a:srgbClr val="000000"/>
                          </a:solidFill>
                          <a:uFillTx/>
                          <a:latin typeface="Calibri"/>
                        </a:rPr>
                        <a:t>int main ()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int i;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use for loop to get the first 10 fibonacci series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for ( i = 0; i &lt; 10; i++)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printf (" %d \t ", fibo_num (i));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return 0;  </a:t>
                      </a:r>
                      <a:endParaRPr b="0" lang="en-US" sz="1800" strike="noStrike" u="none">
                        <a:solidFill>
                          <a:srgbClr val="000000"/>
                        </a:solidFill>
                        <a:uFillTx/>
                        <a:latin typeface="Arial"/>
                      </a:endParaRPr>
                    </a:p>
                    <a:p>
                      <a:pPr defTabSz="914400">
                        <a:lnSpc>
                          <a:spcPct val="100000"/>
                        </a:lnSpc>
                      </a:pPr>
                      <a:r>
                        <a:rPr b="0" lang="en-US" sz="1800" strike="noStrike" u="none">
                          <a:solidFill>
                            <a:srgbClr val="000000"/>
                          </a:solidFill>
                          <a:uFillTx/>
                          <a:latin typeface="Calibri"/>
                        </a:rPr>
                        <a:t>} </a:t>
                      </a: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p>
                      <a:pPr defTabSz="914400">
                        <a:lnSpc>
                          <a:spcPct val="100000"/>
                        </a:lnSpc>
                      </a:pPr>
                      <a:endParaRPr b="0" lang="en-US" sz="1800" strike="noStrike" u="none">
                        <a:solidFill>
                          <a:srgbClr val="000000"/>
                        </a:solidFill>
                        <a:uFillTx/>
                        <a:latin typeface="Arial"/>
                      </a:endParaRPr>
                    </a:p>
                  </a:txBody>
                  <a:tcPr anchor="t" marL="91440" marR="91440">
                    <a:lnL>
                      <a:noFill/>
                    </a:lnL>
                    <a:lnR>
                      <a:noFill/>
                    </a:lnR>
                    <a:lnT>
                      <a:noFill/>
                    </a:lnT>
                    <a:lnB>
                      <a:noFill/>
                    </a:lnB>
                    <a:noFill/>
                  </a:tcPr>
                </a:tc>
              </a:tr>
            </a:tbl>
          </a:graphicData>
        </a:graphic>
      </p:graphicFrame>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838080" y="365040"/>
            <a:ext cx="10515240" cy="930960"/>
          </a:xfrm>
          <a:prstGeom prst="rect">
            <a:avLst/>
          </a:prstGeom>
          <a:noFill/>
          <a:ln w="0">
            <a:noFill/>
          </a:ln>
        </p:spPr>
        <p:txBody>
          <a:bodyPr lIns="91440" rIns="91440" tIns="45720" bIns="45720" anchor="ctr">
            <a:noAutofit/>
          </a:bodyPr>
          <a:p>
            <a:pPr indent="0" algn="ctr" defTabSz="914400">
              <a:lnSpc>
                <a:spcPct val="90000"/>
              </a:lnSpc>
              <a:buNone/>
            </a:pPr>
            <a:r>
              <a:rPr b="0" lang="en-US" sz="4400" strike="noStrike" u="none">
                <a:solidFill>
                  <a:schemeClr val="dk1"/>
                </a:solidFill>
                <a:uFillTx/>
                <a:latin typeface="Calibri Light"/>
              </a:rPr>
              <a:t> </a:t>
            </a:r>
            <a:r>
              <a:rPr b="0" lang="en-US" sz="4400" strike="noStrike" u="none">
                <a:solidFill>
                  <a:srgbClr val="ff0000"/>
                </a:solidFill>
                <a:uFillTx/>
                <a:latin typeface="Calibri Light"/>
              </a:rPr>
              <a:t>Tower Of Hanoi</a:t>
            </a:r>
            <a:endParaRPr b="0" lang="en-US" sz="4400" strike="noStrike" u="none">
              <a:solidFill>
                <a:schemeClr val="dk1"/>
              </a:solidFill>
              <a:uFillTx/>
              <a:latin typeface="Calibri"/>
            </a:endParaRPr>
          </a:p>
        </p:txBody>
      </p:sp>
      <p:sp>
        <p:nvSpPr>
          <p:cNvPr id="159" name="PlaceHolder 2"/>
          <p:cNvSpPr>
            <a:spLocks noGrp="1"/>
          </p:cNvSpPr>
          <p:nvPr>
            <p:ph/>
          </p:nvPr>
        </p:nvSpPr>
        <p:spPr>
          <a:xfrm>
            <a:off x="838080" y="1296360"/>
            <a:ext cx="10515240" cy="511740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The tower of Hanoi is a mathematical puzzle. </a:t>
            </a:r>
            <a:r>
              <a:rPr b="0" lang="en-US" sz="2800" strike="noStrike" u="none">
                <a:solidFill>
                  <a:srgbClr val="ff0000"/>
                </a:solidFill>
                <a:uFillTx/>
                <a:latin typeface="Calibri"/>
              </a:rPr>
              <a:t>It consists of three rods and a number of disks of different sizes</a:t>
            </a:r>
            <a:r>
              <a:rPr b="0" lang="en-US" sz="2800" strike="noStrike" u="none">
                <a:solidFill>
                  <a:schemeClr val="dk1"/>
                </a:solidFill>
                <a:uFillTx/>
                <a:latin typeface="Calibri"/>
              </a:rPr>
              <a:t> which can slide to any rod. The puzzle starts with the disks in a neat stack in ascending order of size on one rod, the smallest at the top. We have to obtain the same stack on the third rod.</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The objective of the puzzle is to move the entire stack to another rod, obeying the following simple rules−</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Only one disk can be moved at a time.</a:t>
            </a:r>
            <a:endParaRPr b="0" lang="en-US" sz="2800" strike="noStrike" u="none">
              <a:solidFill>
                <a:schemeClr val="dk1"/>
              </a:solidFill>
              <a:uFillTx/>
              <a:latin typeface="Calibri"/>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uFillTx/>
                <a:latin typeface="Calibri"/>
              </a:rPr>
              <a:t>Each move consists of taking the upper disk from one of the stacks and placing it on top of another stack i.e. a disk can only be moved if it is the uppermost disk on a stack.</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0" name="Content Placeholder 3" descr=""/>
          <p:cNvPicPr/>
          <p:nvPr/>
        </p:nvPicPr>
        <p:blipFill>
          <a:blip r:embed="rId1"/>
          <a:stretch/>
        </p:blipFill>
        <p:spPr>
          <a:xfrm>
            <a:off x="1255680" y="286560"/>
            <a:ext cx="10289880" cy="6209280"/>
          </a:xfrm>
          <a:prstGeom prst="rect">
            <a:avLst/>
          </a:prstGeom>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p:nvPr>
        </p:nvSpPr>
        <p:spPr>
          <a:xfrm>
            <a:off x="838080" y="259200"/>
            <a:ext cx="10515240" cy="5917320"/>
          </a:xfrm>
          <a:prstGeom prst="rect">
            <a:avLst/>
          </a:prstGeom>
          <a:noFill/>
          <a:ln w="0">
            <a:noFill/>
          </a:ln>
        </p:spPr>
        <p:txBody>
          <a:bodyPr lIns="91440" rIns="91440" tIns="45720" bIns="45720" anchor="t">
            <a:normAutofit fontScale="85000" lnSpcReduction="19999"/>
          </a:bodyPr>
          <a:p>
            <a:pPr indent="0" defTabSz="914400">
              <a:lnSpc>
                <a:spcPct val="90000"/>
              </a:lnSpc>
              <a:spcBef>
                <a:spcPts val="1001"/>
              </a:spcBef>
              <a:buNone/>
              <a:tabLst>
                <a:tab algn="l" pos="0"/>
              </a:tabLst>
            </a:pPr>
            <a:r>
              <a:rPr b="0" lang="en-US" sz="2800" strike="noStrike" u="none">
                <a:solidFill>
                  <a:schemeClr val="dk1"/>
                </a:solidFill>
                <a:uFillTx/>
                <a:latin typeface="Calibri"/>
              </a:rPr>
              <a:t>#include&lt;stdio.h&gt;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void TOH(int n,char x,char y,char z)</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rgbClr val="ff0000"/>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if(n&gt;0)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TOH(n-1,x,z,y);</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printf("\n%c to %c",x,y);</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 </a:t>
            </a:r>
            <a:r>
              <a:rPr b="0" lang="en-US" sz="2800" strike="noStrike" u="none">
                <a:solidFill>
                  <a:srgbClr val="ff0000"/>
                </a:solidFill>
                <a:uFillTx/>
                <a:latin typeface="Calibri"/>
              </a:rPr>
              <a:t>TOH(n-1,z,y,x);</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rgbClr val="ff0000"/>
                </a:solidFill>
                <a:uFillTx/>
                <a:latin typeface="Calibri"/>
              </a:rPr>
              <a:t>   </a:t>
            </a:r>
            <a:r>
              <a:rPr b="0" lang="en-US" sz="2800" strike="noStrike" u="none">
                <a:solidFill>
                  <a:srgbClr val="ff0000"/>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int main() </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int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printf("enter the value of 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scanf("%d",&amp;n);</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  </a:t>
            </a:r>
            <a:r>
              <a:rPr b="0" lang="en-US" sz="2800" strike="noStrike" u="none">
                <a:solidFill>
                  <a:schemeClr val="dk1"/>
                </a:solidFill>
                <a:uFillTx/>
                <a:latin typeface="Calibri"/>
              </a:rPr>
              <a:t>TOH(n,'A','B','C');</a:t>
            </a:r>
            <a:endParaRPr b="0" lang="en-US" sz="2800" strike="noStrike" u="none">
              <a:solidFill>
                <a:schemeClr val="dk1"/>
              </a:solidFill>
              <a:uFillTx/>
              <a:latin typeface="Calibri"/>
            </a:endParaRPr>
          </a:p>
          <a:p>
            <a:pPr indent="0" defTabSz="914400">
              <a:lnSpc>
                <a:spcPct val="90000"/>
              </a:lnSpc>
              <a:spcBef>
                <a:spcPts val="1001"/>
              </a:spcBef>
              <a:buNone/>
              <a:tabLst>
                <a:tab algn="l" pos="0"/>
              </a:tabLst>
            </a:pPr>
            <a:r>
              <a:rPr b="0" lang="en-US" sz="2800" strike="noStrike" u="none">
                <a:solidFill>
                  <a:schemeClr val="dk1"/>
                </a:solidFill>
                <a:uFillTx/>
                <a:latin typeface="Calibri"/>
              </a:rPr>
              <a:t>}</a:t>
            </a:r>
            <a:endParaRPr b="0" lang="en-US" sz="2800" strike="noStrike" u="none">
              <a:solidFill>
                <a:schemeClr val="dk1"/>
              </a:solidFill>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181</TotalTime>
  <Application>LibreOffice/24.8.2.1$Windows_X86_64 LibreOffice_project/0f794b6e29741098670a3b95d60478a65d05ef13</Application>
  <AppVersion>15.0000</AppVersion>
  <Words>3954</Words>
  <Paragraphs>483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2024-10-14T15:19:03Z</dcterms:created>
  <dc:creator>Mayank Trivedi</dc:creator>
  <dc:description/>
  <dc:language>en-US</dc:language>
  <cp:lastModifiedBy/>
  <dcterms:modified xsi:type="dcterms:W3CDTF">2024-11-11T10:58:07Z</dcterms:modified>
  <cp:revision>7</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36</vt:i4>
  </property>
</Properties>
</file>