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9" r:id="rId6"/>
    <p:sldMasterId id="2147483661" r:id="rId7"/>
    <p:sldMasterId id="2147483663" r:id="rId8"/>
    <p:sldMasterId id="2147483665" r:id="rId9"/>
    <p:sldMasterId id="2147483667" r:id="rId10"/>
    <p:sldMasterId id="2147483669" r:id="rId11"/>
    <p:sldMasterId id="2147483671" r:id="rId12"/>
  </p:sld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  <p:sldId id="271" r:id="rId28"/>
    <p:sldId id="272" r:id="rId29"/>
    <p:sldId id="273" r:id="rId30"/>
    <p:sldId id="274" r:id="rId31"/>
    <p:sldId id="275" r:id="rId32"/>
    <p:sldId id="276" r:id="rId33"/>
  </p:sldIdLst>
  <p:sldSz cx="12192000" cy="68580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" Target="slides/slide1.xml"/><Relationship Id="rId14" Type="http://schemas.openxmlformats.org/officeDocument/2006/relationships/slide" Target="slides/slide2.xml"/><Relationship Id="rId15" Type="http://schemas.openxmlformats.org/officeDocument/2006/relationships/slide" Target="slides/slide3.xml"/><Relationship Id="rId16" Type="http://schemas.openxmlformats.org/officeDocument/2006/relationships/slide" Target="slides/slide4.xml"/><Relationship Id="rId17" Type="http://schemas.openxmlformats.org/officeDocument/2006/relationships/slide" Target="slides/slide5.xml"/><Relationship Id="rId18" Type="http://schemas.openxmlformats.org/officeDocument/2006/relationships/slide" Target="slides/slide6.xml"/><Relationship Id="rId19" Type="http://schemas.openxmlformats.org/officeDocument/2006/relationships/slide" Target="slides/slide7.xml"/><Relationship Id="rId20" Type="http://schemas.openxmlformats.org/officeDocument/2006/relationships/slide" Target="slides/slide8.xml"/><Relationship Id="rId21" Type="http://schemas.openxmlformats.org/officeDocument/2006/relationships/slide" Target="slides/slide9.xml"/><Relationship Id="rId22" Type="http://schemas.openxmlformats.org/officeDocument/2006/relationships/slide" Target="slides/slide10.xml"/><Relationship Id="rId23" Type="http://schemas.openxmlformats.org/officeDocument/2006/relationships/slide" Target="slides/slide11.xml"/><Relationship Id="rId24" Type="http://schemas.openxmlformats.org/officeDocument/2006/relationships/slide" Target="slides/slide12.xml"/><Relationship Id="rId25" Type="http://schemas.openxmlformats.org/officeDocument/2006/relationships/slide" Target="slides/slide13.xml"/><Relationship Id="rId26" Type="http://schemas.openxmlformats.org/officeDocument/2006/relationships/slide" Target="slides/slide14.xml"/><Relationship Id="rId27" Type="http://schemas.openxmlformats.org/officeDocument/2006/relationships/slide" Target="slides/slide15.xml"/><Relationship Id="rId28" Type="http://schemas.openxmlformats.org/officeDocument/2006/relationships/slide" Target="slides/slide16.xml"/><Relationship Id="rId29" Type="http://schemas.openxmlformats.org/officeDocument/2006/relationships/slide" Target="slides/slide17.xml"/><Relationship Id="rId30" Type="http://schemas.openxmlformats.org/officeDocument/2006/relationships/slide" Target="slides/slide18.xml"/><Relationship Id="rId31" Type="http://schemas.openxmlformats.org/officeDocument/2006/relationships/slide" Target="slides/slide19.xml"/><Relationship Id="rId32" Type="http://schemas.openxmlformats.org/officeDocument/2006/relationships/slide" Target="slides/slide20.xml"/><Relationship Id="rId33" Type="http://schemas.openxmlformats.org/officeDocument/2006/relationships/slide" Target="slides/slide21.xml"/><Relationship Id="rId3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E0BEB7F-D4BB-4C3F-8318-BC6F7D55A6A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631B911D-F5EA-46AA-94DA-977F80523A2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D3A5DE7A-5023-4C36-83A2-CC9C305337C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6943B00A-55FE-4DB0-8359-5AAC8D391D5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915EA79F-7E82-45BE-AA1D-4701FB21EE9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858B830C-8C05-433E-879C-272EDA22E8F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D80D8AC0-AA42-4BC8-858A-79E2BAAFEAF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3C406F58-1240-4ECB-A43F-81A344C147F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58908FE4-E9A8-4488-BF03-424162B345E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6AC81749-A4A3-4083-9FCB-1689C4B31F9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0EEE0D1B-E6A0-43B2-985F-40840989C91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951A3D43-C142-4861-83AB-86F2BEEE19E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0A10A226-1A8D-4658-9F3F-921D6C85F3C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A0ABB9D5-9B3F-4AB4-A932-EB0CBC02794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<Relationship Id="rId3" Type="http://schemas.openxmlformats.org/officeDocument/2006/relationships/slideLayout" Target="../slideLayouts/slideLayout5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8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9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10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11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12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3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en-US" sz="6000" strike="noStrike" u="none">
                <a:solidFill>
                  <a:schemeClr val="dk1"/>
                </a:solidFill>
                <a:uFillTx/>
                <a:latin typeface="Calibri Light"/>
              </a:rPr>
              <a:t>Click to edit Master title style</a:t>
            </a:r>
            <a:endParaRPr b="0" lang="en-US" sz="6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9746361-A1EE-4B2E-8151-B4B81C27A622}" type="slidenum">
              <a: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uFillTx/>
                <a:latin typeface="Calibri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Second Outline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</a:rPr>
              <a:t>Third Outline Level</a:t>
            </a: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</a:rPr>
              <a:t>Fourth Outline Level</a:t>
            </a: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uFillTx/>
                <a:latin typeface="Calibri Light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uFillTx/>
                <a:latin typeface="Calibri"/>
              </a:rPr>
              <a:t>Click to edit Master text styles</a:t>
            </a:r>
            <a:endParaRPr b="0" lang="en-US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 </a:t>
            </a:r>
            <a:endParaRPr b="0" lang="en-US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25CCF68-42BC-4C52-A9D8-F6C718BCA630}" type="slidenum">
              <a: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1</a:t>
            </a:fld>
            <a:endParaRPr b="0" lang="en-US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720" cy="5811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uFillTx/>
                <a:latin typeface="Calibri Light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880" cy="5811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uFillTx/>
                <a:latin typeface="Calibri"/>
              </a:rPr>
              <a:t>Click to edit Master text styles</a:t>
            </a:r>
            <a:endParaRPr b="0" lang="en-US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 </a:t>
            </a:r>
            <a:endParaRPr b="0" lang="en-US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644CBF3-2003-4158-92E1-C78D23E5C005}" type="slidenum">
              <a: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1</a:t>
            </a:fld>
            <a:endParaRPr b="0" lang="en-US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uFillTx/>
                <a:latin typeface="Calibri Light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uFillTx/>
                <a:latin typeface="Calibri"/>
              </a:rPr>
              <a:t>Click to edit Master text styles</a:t>
            </a:r>
            <a:endParaRPr b="0" lang="en-US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79F6409-0E7D-4E9A-92B5-62C28655984E}" type="slidenum">
              <a: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2"/>
    <p:sldLayoutId id="2147483656" r:id="rId3"/>
    <p:sldLayoutId id="2147483657" r:id="rId4"/>
    <p:sldLayoutId id="2147483658" r:id="rId5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6000" strike="noStrike" u="none">
                <a:solidFill>
                  <a:schemeClr val="dk1"/>
                </a:solidFill>
                <a:uFillTx/>
                <a:latin typeface="Calibri Light"/>
              </a:rPr>
              <a:t>Click to edit Master title style</a:t>
            </a:r>
            <a:endParaRPr b="0" lang="en-US" sz="6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4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3149449-1FAB-4D51-A267-7D45C829E9FC}" type="slidenum">
              <a: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uFillTx/>
                <a:latin typeface="Calibri Light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uFillTx/>
                <a:latin typeface="Calibri"/>
              </a:rPr>
              <a:t>Click to edit Master text styles</a:t>
            </a:r>
            <a:endParaRPr b="0" lang="en-US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uFillTx/>
                <a:latin typeface="Calibri"/>
              </a:rPr>
              <a:t>Click to edit Master text styles</a:t>
            </a:r>
            <a:endParaRPr b="0" lang="en-US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2E2696D-BE57-46C0-807B-86F1D26EF450}" type="slidenum">
              <a: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uFillTx/>
                <a:latin typeface="Calibri Light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360" cy="368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uFillTx/>
                <a:latin typeface="Calibri"/>
              </a:rPr>
              <a:t>Click to edit Master text styles</a:t>
            </a:r>
            <a:endParaRPr b="0" lang="en-US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920" cy="368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uFillTx/>
                <a:latin typeface="Calibri"/>
              </a:rPr>
              <a:t>Click to edit Master text styles</a:t>
            </a:r>
            <a:endParaRPr b="0" lang="en-US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5" name="PlaceHolder 6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6" name="PlaceHolder 7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7" name="PlaceHolder 8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DE3A560-BC7C-4217-88CA-E358CE74F782}" type="slidenum">
              <a: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uFillTx/>
                <a:latin typeface="Calibri Light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3E618B7-4C05-4825-87CF-F194938CF2BF}" type="slidenum">
              <a: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235B567-91DC-4486-9EDB-91C78BF7813C}" type="slidenum">
              <a: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</a:rPr>
              <a:t>Click to edit the title text format</a:t>
            </a: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uFillTx/>
                <a:latin typeface="Calibri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Second Outline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</a:rPr>
              <a:t>Third Outline Level</a:t>
            </a: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</a:rPr>
              <a:t>Fourth Outline Level</a:t>
            </a: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200" strike="noStrike" u="none">
                <a:solidFill>
                  <a:schemeClr val="dk1"/>
                </a:solidFill>
                <a:uFillTx/>
                <a:latin typeface="Calibri Light"/>
              </a:rPr>
              <a:t>Click to edit Master title style</a:t>
            </a: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1600" strike="noStrike" u="none">
                <a:solidFill>
                  <a:schemeClr val="dk1"/>
                </a:solidFill>
                <a:uFillTx/>
                <a:latin typeface="Calibri"/>
              </a:rPr>
              <a:t>Click to edit Master text styles</a:t>
            </a:r>
            <a:endParaRPr b="0" lang="en-US" sz="16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2" name="PlaceHolder 5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3" name="PlaceHolder 6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E7B5B4F-4D63-408B-90A1-353CC8A74489}" type="slidenum">
              <a: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200" strike="noStrike" u="none">
                <a:solidFill>
                  <a:schemeClr val="dk1"/>
                </a:solidFill>
                <a:uFillTx/>
                <a:latin typeface="Calibri Light"/>
              </a:rPr>
              <a:t>Click to edit Master title style</a:t>
            </a: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chemeClr val="dk1"/>
                </a:solidFill>
                <a:uFillTx/>
                <a:latin typeface="Calibri"/>
              </a:rPr>
              <a:t>Second Outline Level</a:t>
            </a: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uFillTx/>
                <a:latin typeface="Calibri"/>
              </a:rPr>
              <a:t>Third Outline Level</a:t>
            </a: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chemeClr val="dk1"/>
                </a:solidFill>
                <a:uFillTx/>
                <a:latin typeface="Calibri"/>
              </a:rPr>
              <a:t>Fourth Outline Level</a:t>
            </a: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uFillTx/>
                <a:latin typeface="Calibri"/>
              </a:rPr>
              <a:t>Fifth Outline Level</a:t>
            </a: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uFillTx/>
                <a:latin typeface="Calibri"/>
              </a:rPr>
              <a:t>Sixth Outline Level</a:t>
            </a: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uFillTx/>
                <a:latin typeface="Calibri"/>
              </a:rPr>
              <a:t>Seventh Outline Level</a:t>
            </a: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1600" strike="noStrike" u="none">
                <a:solidFill>
                  <a:schemeClr val="dk1"/>
                </a:solidFill>
                <a:uFillTx/>
                <a:latin typeface="Calibri"/>
              </a:rPr>
              <a:t>Click to edit Master text styles</a:t>
            </a:r>
            <a:endParaRPr b="0" lang="en-US" sz="16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9" name="PlaceHolder 6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D101885-903A-4EC8-9A65-5BCD55FE7FB9}" type="slidenum">
              <a:rPr b="0" lang="en-IN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2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Box 3"/>
          <p:cNvSpPr/>
          <p:nvPr/>
        </p:nvSpPr>
        <p:spPr>
          <a:xfrm>
            <a:off x="5319360" y="3136680"/>
            <a:ext cx="1552680" cy="57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3200" strike="noStrike" u="none">
                <a:solidFill>
                  <a:schemeClr val="dk1"/>
                </a:solidFill>
                <a:uFillTx/>
                <a:latin typeface="Times New Roman"/>
              </a:rPr>
              <a:t>STACK</a:t>
            </a: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2" descr=""/>
          <p:cNvPicPr/>
          <p:nvPr/>
        </p:nvPicPr>
        <p:blipFill>
          <a:blip r:embed="rId1"/>
          <a:stretch/>
        </p:blipFill>
        <p:spPr>
          <a:xfrm>
            <a:off x="4868640" y="271080"/>
            <a:ext cx="2454120" cy="365400"/>
          </a:xfrm>
          <a:prstGeom prst="rect">
            <a:avLst/>
          </a:prstGeom>
          <a:ln w="0">
            <a:noFill/>
          </a:ln>
        </p:spPr>
      </p:pic>
      <p:sp>
        <p:nvSpPr>
          <p:cNvPr id="72" name="TextBox 4"/>
          <p:cNvSpPr/>
          <p:nvPr/>
        </p:nvSpPr>
        <p:spPr>
          <a:xfrm>
            <a:off x="1899720" y="816120"/>
            <a:ext cx="83926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A Stack is a linear data structure that follows the </a:t>
            </a:r>
            <a:r>
              <a:rPr b="1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LIFO (Last-In-First-Out)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 principle.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3" name="TextBox 3"/>
          <p:cNvSpPr/>
          <p:nvPr/>
        </p:nvSpPr>
        <p:spPr>
          <a:xfrm>
            <a:off x="1899720" y="1389960"/>
            <a:ext cx="83926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 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It contains only one pointer </a:t>
            </a:r>
            <a:r>
              <a:rPr b="1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top pointer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 pointing to the topmost element of the stack.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4" name="TextBox 6"/>
          <p:cNvSpPr/>
          <p:nvPr/>
        </p:nvSpPr>
        <p:spPr>
          <a:xfrm>
            <a:off x="1899720" y="2140200"/>
            <a:ext cx="83926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A </a:t>
            </a:r>
            <a:r>
              <a:rPr b="1" i="1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stack can be defined as a container in which insertion and deletion can be done from the one end known as the top of the stack.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5" name="TextBox 8"/>
          <p:cNvSpPr/>
          <p:nvPr/>
        </p:nvSpPr>
        <p:spPr>
          <a:xfrm>
            <a:off x="1899720" y="3206160"/>
            <a:ext cx="8474040" cy="173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800" strike="noStrike" u="none">
                <a:solidFill>
                  <a:srgbClr val="1d1d27"/>
                </a:solidFill>
                <a:uFillTx/>
                <a:latin typeface="Times New Roman"/>
              </a:rPr>
              <a:t>Some key points related to stack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algn="just" defTabSz="914400">
              <a:lnSpc>
                <a:spcPct val="100000"/>
              </a:lnSpc>
              <a:buClr>
                <a:srgbClr val="2b2a29"/>
              </a:buClr>
              <a:buFont typeface="Arial"/>
              <a:buChar char="•"/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It is called as stack because it behaves like a real-world stack, piles of books, etc.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algn="just" defTabSz="914400">
              <a:lnSpc>
                <a:spcPct val="100000"/>
              </a:lnSpc>
              <a:buClr>
                <a:srgbClr val="2b2a29"/>
              </a:buClr>
              <a:buFont typeface="Arial"/>
              <a:buChar char="•"/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A Stack is an abstract data type with a pre-defined capacity, which means that it can store the elements of a limited size.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algn="just" defTabSz="914400">
              <a:lnSpc>
                <a:spcPct val="100000"/>
              </a:lnSpc>
              <a:buClr>
                <a:srgbClr val="2b2a29"/>
              </a:buClr>
              <a:buFont typeface="Arial"/>
              <a:buChar char="•"/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It is a data structure that follows some order to insert and delete the elements, and that order can be LIFO or FILO.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2"/>
          <p:cNvSpPr/>
          <p:nvPr/>
        </p:nvSpPr>
        <p:spPr>
          <a:xfrm>
            <a:off x="609480" y="379440"/>
            <a:ext cx="10950840" cy="60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 defTabSz="914400">
              <a:lnSpc>
                <a:spcPct val="100000"/>
              </a:lnSpc>
            </a:pPr>
            <a:r>
              <a:rPr b="1" lang="en-US" sz="2800" strike="noStrike" u="none">
                <a:solidFill>
                  <a:srgbClr val="1d1d27"/>
                </a:solidFill>
                <a:uFillTx/>
                <a:latin typeface="Times New Roman"/>
              </a:rPr>
              <a:t>Standard Stack Operations</a:t>
            </a:r>
            <a:endParaRPr b="0" lang="en-US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1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The following are some common operations implemented on the stack: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algn="just" defTabSz="914400">
              <a:lnSpc>
                <a:spcPct val="100000"/>
              </a:lnSpc>
              <a:buClr>
                <a:srgbClr val="2b2a29"/>
              </a:buClr>
              <a:buFont typeface="Arial"/>
              <a:buChar char="•"/>
            </a:pPr>
            <a:r>
              <a:rPr b="1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push():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 When we insert an element in a stack then the operation is known as a push. If the stack is full then the overflow condition occurs.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algn="just" defTabSz="914400">
              <a:lnSpc>
                <a:spcPct val="100000"/>
              </a:lnSpc>
              <a:buClr>
                <a:srgbClr val="2b2a29"/>
              </a:buClr>
              <a:buFont typeface="Arial"/>
              <a:buChar char="•"/>
            </a:pPr>
            <a:r>
              <a:rPr b="1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pop():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 When we delete an element from the stack, the operation is known as a pop. If the stack is empty means that no element exists in the stack, this state is known as an underflow state.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algn="just" defTabSz="914400">
              <a:lnSpc>
                <a:spcPct val="100000"/>
              </a:lnSpc>
              <a:buClr>
                <a:srgbClr val="2b2a29"/>
              </a:buClr>
              <a:buFont typeface="Arial"/>
              <a:buChar char="•"/>
            </a:pPr>
            <a:r>
              <a:rPr b="1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isEmpty():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 It determines whether the stack is empty or not.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algn="just" defTabSz="914400">
              <a:lnSpc>
                <a:spcPct val="100000"/>
              </a:lnSpc>
              <a:buClr>
                <a:srgbClr val="2b2a29"/>
              </a:buClr>
              <a:buFont typeface="Arial"/>
              <a:buChar char="•"/>
            </a:pPr>
            <a:r>
              <a:rPr b="1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isFull():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 It determines whether the stack is full or not.’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algn="just" defTabSz="914400">
              <a:lnSpc>
                <a:spcPct val="100000"/>
              </a:lnSpc>
              <a:buClr>
                <a:srgbClr val="2b2a29"/>
              </a:buClr>
              <a:buFont typeface="Arial"/>
              <a:buChar char="•"/>
            </a:pPr>
            <a:r>
              <a:rPr b="1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peek():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 It returns the element at the given position.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algn="just" defTabSz="914400">
              <a:lnSpc>
                <a:spcPct val="100000"/>
              </a:lnSpc>
              <a:buClr>
                <a:srgbClr val="2b2a29"/>
              </a:buClr>
              <a:buFont typeface="Arial"/>
              <a:buChar char="•"/>
            </a:pPr>
            <a:r>
              <a:rPr b="1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count():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 It returns the total number of elements available in a stack.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algn="just" defTabSz="914400">
              <a:lnSpc>
                <a:spcPct val="100000"/>
              </a:lnSpc>
              <a:buClr>
                <a:srgbClr val="2b2a29"/>
              </a:buClr>
              <a:buFont typeface="Arial"/>
              <a:buChar char="•"/>
            </a:pPr>
            <a:r>
              <a:rPr b="1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change():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 It changes the element at the given position.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algn="just" defTabSz="914400">
              <a:lnSpc>
                <a:spcPct val="100000"/>
              </a:lnSpc>
              <a:buClr>
                <a:srgbClr val="2b2a29"/>
              </a:buClr>
              <a:buFont typeface="Arial"/>
              <a:buChar char="•"/>
            </a:pPr>
            <a:r>
              <a:rPr b="1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display():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 It prints all the elements available in the stack.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Box 2"/>
          <p:cNvSpPr/>
          <p:nvPr/>
        </p:nvSpPr>
        <p:spPr>
          <a:xfrm>
            <a:off x="207000" y="249480"/>
            <a:ext cx="6095520" cy="560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2800" strike="noStrike" u="none">
                <a:solidFill>
                  <a:srgbClr val="1d1d27"/>
                </a:solidFill>
                <a:uFillTx/>
                <a:latin typeface="Times New Roman"/>
              </a:rPr>
              <a:t>PUSH operation</a:t>
            </a:r>
            <a:endParaRPr b="0" lang="en-US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1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The steps involved in the PUSH operation is given below: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algn="just" defTabSz="914400">
              <a:lnSpc>
                <a:spcPct val="100000"/>
              </a:lnSpc>
              <a:buClr>
                <a:srgbClr val="2b2a29"/>
              </a:buClr>
              <a:buFont typeface="Arial"/>
              <a:buChar char="•"/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Before inserting an element in a stack, we check whether the stack is full.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algn="just" defTabSz="914400">
              <a:lnSpc>
                <a:spcPct val="100000"/>
              </a:lnSpc>
              <a:buClr>
                <a:srgbClr val="2b2a29"/>
              </a:buClr>
              <a:buFont typeface="Arial"/>
              <a:buChar char="•"/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If we try to insert the element in a stack, and the stack is full, then the </a:t>
            </a:r>
            <a:r>
              <a:rPr b="1" i="1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overflow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 condition occurs.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algn="just" defTabSz="914400">
              <a:lnSpc>
                <a:spcPct val="100000"/>
              </a:lnSpc>
              <a:buClr>
                <a:srgbClr val="2b2a29"/>
              </a:buClr>
              <a:buFont typeface="Arial"/>
              <a:buChar char="•"/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When we initialize a stack, we set the value of top as -1 to check that the stack is empty.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algn="just" defTabSz="914400">
              <a:lnSpc>
                <a:spcPct val="100000"/>
              </a:lnSpc>
              <a:buClr>
                <a:srgbClr val="2b2a29"/>
              </a:buClr>
              <a:buFont typeface="Arial"/>
              <a:buChar char="•"/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When the new element is pushed in a stack, first, the value of the top gets incremented, i.e., </a:t>
            </a:r>
            <a:r>
              <a:rPr b="1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top=top+1,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 and the element will be placed at the new position of the </a:t>
            </a:r>
            <a:r>
              <a:rPr b="1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top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.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algn="just" defTabSz="914400">
              <a:lnSpc>
                <a:spcPct val="100000"/>
              </a:lnSpc>
              <a:buClr>
                <a:srgbClr val="2b2a29"/>
              </a:buClr>
              <a:buFont typeface="Arial"/>
              <a:buChar char="•"/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The elements will be inserted until we reach the </a:t>
            </a:r>
            <a:r>
              <a:rPr b="1" i="1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max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 size of the stack.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78" name="Picture 4" descr=""/>
          <p:cNvPicPr/>
          <p:nvPr/>
        </p:nvPicPr>
        <p:blipFill>
          <a:blip r:embed="rId1"/>
          <a:stretch/>
        </p:blipFill>
        <p:spPr>
          <a:xfrm>
            <a:off x="6302880" y="249480"/>
            <a:ext cx="5681880" cy="4093560"/>
          </a:xfrm>
          <a:prstGeom prst="rect">
            <a:avLst/>
          </a:prstGeom>
          <a:ln w="0">
            <a:noFill/>
          </a:ln>
        </p:spPr>
      </p:pic>
      <p:sp>
        <p:nvSpPr>
          <p:cNvPr id="79" name=""/>
          <p:cNvSpPr/>
          <p:nvPr/>
        </p:nvSpPr>
        <p:spPr>
          <a:xfrm>
            <a:off x="228600" y="1412640"/>
            <a:ext cx="539640" cy="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5000" bIns="-45000" anchor="ctr">
            <a:noAutofit/>
          </a:bodyPr>
          <a:p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Box 2"/>
          <p:cNvSpPr/>
          <p:nvPr/>
        </p:nvSpPr>
        <p:spPr>
          <a:xfrm>
            <a:off x="348480" y="289800"/>
            <a:ext cx="6095520" cy="365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1d1d27"/>
                </a:solidFill>
                <a:uFillTx/>
                <a:latin typeface="Times New Roman"/>
              </a:rPr>
              <a:t>POP operation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1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The steps involved in the POP operation is given below: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algn="just" defTabSz="914400">
              <a:lnSpc>
                <a:spcPct val="100000"/>
              </a:lnSpc>
              <a:buClr>
                <a:srgbClr val="2b2a29"/>
              </a:buClr>
              <a:buFont typeface="Arial"/>
              <a:buChar char="•"/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Before deleting the element from the stack, we check whether the stack is empty.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algn="just" defTabSz="914400">
              <a:lnSpc>
                <a:spcPct val="100000"/>
              </a:lnSpc>
              <a:buClr>
                <a:srgbClr val="2b2a29"/>
              </a:buClr>
              <a:buFont typeface="Arial"/>
              <a:buChar char="•"/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If we try to delete the element from the empty stack, then the </a:t>
            </a:r>
            <a:r>
              <a:rPr b="1" i="1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underflow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 condition occurs.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algn="just" defTabSz="914400">
              <a:lnSpc>
                <a:spcPct val="100000"/>
              </a:lnSpc>
              <a:buClr>
                <a:srgbClr val="2b2a29"/>
              </a:buClr>
              <a:buFont typeface="Arial"/>
              <a:buChar char="•"/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If the stack is not empty, we first access the element which is pointed by the </a:t>
            </a:r>
            <a:r>
              <a:rPr b="1" i="1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top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algn="just" defTabSz="914400">
              <a:lnSpc>
                <a:spcPct val="100000"/>
              </a:lnSpc>
              <a:buClr>
                <a:srgbClr val="2b2a29"/>
              </a:buClr>
              <a:buFont typeface="Arial"/>
              <a:buChar char="•"/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Once the pop operation is performed, the top is decremented by 1, i.e., </a:t>
            </a:r>
            <a:r>
              <a:rPr b="1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top=top-1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Times New Roman"/>
              </a:rPr>
              <a:t>.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81" name="Picture 4" descr=""/>
          <p:cNvPicPr/>
          <p:nvPr/>
        </p:nvPicPr>
        <p:blipFill>
          <a:blip r:embed="rId1"/>
          <a:stretch/>
        </p:blipFill>
        <p:spPr>
          <a:xfrm>
            <a:off x="6444360" y="289800"/>
            <a:ext cx="5398920" cy="4260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Box 2"/>
          <p:cNvSpPr/>
          <p:nvPr/>
        </p:nvSpPr>
        <p:spPr>
          <a:xfrm>
            <a:off x="3282120" y="131040"/>
            <a:ext cx="5627520" cy="57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IN" sz="3200" strike="noStrike" u="none">
                <a:solidFill>
                  <a:srgbClr val="1d1d27"/>
                </a:solidFill>
                <a:uFillTx/>
                <a:latin typeface="Times New Roman"/>
              </a:rPr>
              <a:t>Array implementation of Stack</a:t>
            </a: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3" name="TextBox 4"/>
          <p:cNvSpPr/>
          <p:nvPr/>
        </p:nvSpPr>
        <p:spPr>
          <a:xfrm>
            <a:off x="435600" y="1460160"/>
            <a:ext cx="3407040" cy="173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begin 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1" lang="en-US" sz="1800" strike="noStrike" u="none">
                <a:solidFill>
                  <a:srgbClr val="006699"/>
                </a:solidFill>
                <a:uFillTx/>
                <a:latin typeface="montserrat"/>
              </a:rPr>
              <a:t>if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top = n then stack full 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top = top + </a:t>
            </a:r>
            <a:r>
              <a:rPr b="0" lang="en-US" sz="1800" strike="noStrike" u="none">
                <a:solidFill>
                  <a:srgbClr val="c00000"/>
                </a:solidFill>
                <a:uFillTx/>
                <a:latin typeface="montserrat"/>
              </a:rPr>
              <a:t>1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stack (top) : = item;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end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4" name="TextBox 6"/>
          <p:cNvSpPr/>
          <p:nvPr/>
        </p:nvSpPr>
        <p:spPr>
          <a:xfrm>
            <a:off x="435600" y="3314880"/>
            <a:ext cx="5301000" cy="310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void push (</a:t>
            </a:r>
            <a:r>
              <a:rPr b="1" lang="en-US" sz="1800" strike="noStrike" u="none">
                <a:solidFill>
                  <a:srgbClr val="006699"/>
                </a:solidFill>
                <a:uFillTx/>
                <a:latin typeface="montserrat"/>
              </a:rPr>
              <a:t>int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val,</a:t>
            </a:r>
            <a:r>
              <a:rPr b="1" lang="en-US" sz="1800" strike="noStrike" u="none">
                <a:solidFill>
                  <a:srgbClr val="006699"/>
                </a:solidFill>
                <a:uFillTx/>
                <a:latin typeface="montserrat"/>
              </a:rPr>
              <a:t>int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n) //n is size of the stack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{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1" lang="en-US" sz="1800" strike="noStrike" u="none">
                <a:solidFill>
                  <a:srgbClr val="006699"/>
                </a:solidFill>
                <a:uFillTx/>
                <a:latin typeface="montserrat"/>
              </a:rPr>
              <a:t>if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(top == n ) 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printf("\n Overflow"); 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1" lang="en-US" sz="1800" strike="noStrike" u="none">
                <a:solidFill>
                  <a:srgbClr val="006699"/>
                </a:solidFill>
                <a:uFillTx/>
                <a:latin typeface="montserrat"/>
              </a:rPr>
              <a:t>else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{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top = top +</a:t>
            </a:r>
            <a:r>
              <a:rPr b="0" lang="en-US" sz="1800" strike="noStrike" u="none">
                <a:solidFill>
                  <a:srgbClr val="c00000"/>
                </a:solidFill>
                <a:uFillTx/>
                <a:latin typeface="montserrat"/>
              </a:rPr>
              <a:t>1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; 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stack[top] = val; 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} 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} 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5" name="TextBox 7"/>
          <p:cNvSpPr/>
          <p:nvPr/>
        </p:nvSpPr>
        <p:spPr>
          <a:xfrm>
            <a:off x="447480" y="810000"/>
            <a:ext cx="225540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IN" sz="2400" strike="noStrike" u="none">
                <a:solidFill>
                  <a:schemeClr val="dk1"/>
                </a:solidFill>
                <a:uFillTx/>
                <a:latin typeface="Times New Roman"/>
              </a:rPr>
              <a:t>PUSH Operation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cxnSp>
        <p:nvCxnSpPr>
          <p:cNvPr id="86" name="Straight Connector 9"/>
          <p:cNvCxnSpPr>
            <a:stCxn id="82" idx="2"/>
          </p:cNvCxnSpPr>
          <p:nvPr/>
        </p:nvCxnSpPr>
        <p:spPr>
          <a:xfrm>
            <a:off x="6095880" y="708480"/>
            <a:ext cx="360" cy="5846400"/>
          </a:xfrm>
          <a:prstGeom prst="straightConnector1">
            <a:avLst/>
          </a:prstGeom>
          <a:ln>
            <a:solidFill>
              <a:srgbClr val="4472c4"/>
            </a:solidFill>
          </a:ln>
        </p:spPr>
      </p:cxnSp>
      <p:cxnSp>
        <p:nvCxnSpPr>
          <p:cNvPr id="87" name="Straight Connector 11"/>
          <p:cNvCxnSpPr/>
          <p:nvPr/>
        </p:nvCxnSpPr>
        <p:spPr>
          <a:xfrm>
            <a:off x="435240" y="1382400"/>
            <a:ext cx="11354040" cy="360"/>
          </a:xfrm>
          <a:prstGeom prst="straightConnector1">
            <a:avLst/>
          </a:prstGeom>
          <a:ln>
            <a:solidFill>
              <a:srgbClr val="4472c4"/>
            </a:solidFill>
          </a:ln>
        </p:spPr>
      </p:cxnSp>
      <p:sp>
        <p:nvSpPr>
          <p:cNvPr id="88" name="TextBox 12"/>
          <p:cNvSpPr/>
          <p:nvPr/>
        </p:nvSpPr>
        <p:spPr>
          <a:xfrm>
            <a:off x="6122880" y="798840"/>
            <a:ext cx="202392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IN" sz="2400" strike="noStrike" u="none">
                <a:solidFill>
                  <a:schemeClr val="dk1"/>
                </a:solidFill>
                <a:uFillTx/>
                <a:latin typeface="Times New Roman"/>
              </a:rPr>
              <a:t>POP Operation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9" name="TextBox 14"/>
          <p:cNvSpPr/>
          <p:nvPr/>
        </p:nvSpPr>
        <p:spPr>
          <a:xfrm>
            <a:off x="6138720" y="1478880"/>
            <a:ext cx="4038120" cy="146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begin 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1" lang="en-US" sz="1800" strike="noStrike" u="none">
                <a:solidFill>
                  <a:srgbClr val="006699"/>
                </a:solidFill>
                <a:uFillTx/>
                <a:latin typeface="montserrat"/>
              </a:rPr>
              <a:t>if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top = </a:t>
            </a:r>
            <a:r>
              <a:rPr b="0" lang="en-US" sz="1800" strike="noStrike" u="none">
                <a:solidFill>
                  <a:srgbClr val="c00000"/>
                </a:solidFill>
                <a:uFillTx/>
                <a:latin typeface="montserrat"/>
              </a:rPr>
              <a:t>0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then stack empty; 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item := stack(top);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top = top - </a:t>
            </a:r>
            <a:r>
              <a:rPr b="0" lang="en-US" sz="1800" strike="noStrike" u="none">
                <a:solidFill>
                  <a:srgbClr val="c00000"/>
                </a:solidFill>
                <a:uFillTx/>
                <a:latin typeface="montserrat"/>
              </a:rPr>
              <a:t>1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;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end;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0" name="TextBox 16"/>
          <p:cNvSpPr/>
          <p:nvPr/>
        </p:nvSpPr>
        <p:spPr>
          <a:xfrm>
            <a:off x="6341040" y="3314880"/>
            <a:ext cx="3297960" cy="365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int pop ()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{ 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1" lang="en-US" sz="1800" strike="noStrike" u="none">
                <a:solidFill>
                  <a:srgbClr val="006699"/>
                </a:solidFill>
                <a:uFillTx/>
                <a:latin typeface="montserrat"/>
              </a:rPr>
              <a:t>if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(top == -</a:t>
            </a:r>
            <a:r>
              <a:rPr b="0" lang="en-US" sz="1800" strike="noStrike" u="none">
                <a:solidFill>
                  <a:srgbClr val="c00000"/>
                </a:solidFill>
                <a:uFillTx/>
                <a:latin typeface="montserrat"/>
              </a:rPr>
              <a:t>1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) 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{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       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printf("Underflow");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       </a:t>
            </a:r>
            <a:r>
              <a:rPr b="1" lang="en-US" sz="1800" strike="noStrike" u="none">
                <a:solidFill>
                  <a:srgbClr val="006699"/>
                </a:solidFill>
                <a:uFillTx/>
                <a:latin typeface="montserrat"/>
              </a:rPr>
              <a:t>return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</a:t>
            </a:r>
            <a:r>
              <a:rPr b="0" lang="en-US" sz="1800" strike="noStrike" u="none">
                <a:solidFill>
                  <a:srgbClr val="c00000"/>
                </a:solidFill>
                <a:uFillTx/>
                <a:latin typeface="montserrat"/>
              </a:rPr>
              <a:t>0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;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}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1" lang="en-US" sz="1800" strike="noStrike" u="none">
                <a:solidFill>
                  <a:srgbClr val="006699"/>
                </a:solidFill>
                <a:uFillTx/>
                <a:latin typeface="montserrat"/>
              </a:rPr>
              <a:t>else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{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       </a:t>
            </a:r>
            <a:r>
              <a:rPr b="1" lang="en-US" sz="1800" strike="noStrike" u="none">
                <a:solidFill>
                  <a:srgbClr val="006699"/>
                </a:solidFill>
                <a:uFillTx/>
                <a:latin typeface="montserrat"/>
              </a:rPr>
              <a:t>return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stack[top - - ]; 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}  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}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2"/>
          <p:cNvSpPr/>
          <p:nvPr/>
        </p:nvSpPr>
        <p:spPr>
          <a:xfrm>
            <a:off x="3282120" y="131040"/>
            <a:ext cx="5627520" cy="57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IN" sz="3200" strike="noStrike" u="none">
                <a:solidFill>
                  <a:srgbClr val="1d1d27"/>
                </a:solidFill>
                <a:uFillTx/>
                <a:latin typeface="Times New Roman"/>
              </a:rPr>
              <a:t>Array implementation of Stack</a:t>
            </a: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2" name="TextBox 7"/>
          <p:cNvSpPr/>
          <p:nvPr/>
        </p:nvSpPr>
        <p:spPr>
          <a:xfrm>
            <a:off x="452160" y="810000"/>
            <a:ext cx="537444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2000" strike="noStrike" u="none">
                <a:solidFill>
                  <a:srgbClr val="1d1d27"/>
                </a:solidFill>
                <a:uFillTx/>
                <a:latin typeface="Times New Roman"/>
              </a:rPr>
              <a:t>Visiting each element of the stack (Peek operation)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cxnSp>
        <p:nvCxnSpPr>
          <p:cNvPr id="93" name="Straight Connector 9"/>
          <p:cNvCxnSpPr>
            <a:stCxn id="91" idx="2"/>
          </p:cNvCxnSpPr>
          <p:nvPr/>
        </p:nvCxnSpPr>
        <p:spPr>
          <a:xfrm>
            <a:off x="6095880" y="708480"/>
            <a:ext cx="360" cy="5846400"/>
          </a:xfrm>
          <a:prstGeom prst="straightConnector1">
            <a:avLst/>
          </a:prstGeom>
          <a:ln>
            <a:solidFill>
              <a:srgbClr val="4472c4"/>
            </a:solidFill>
          </a:ln>
        </p:spPr>
      </p:cxnSp>
      <p:cxnSp>
        <p:nvCxnSpPr>
          <p:cNvPr id="94" name="Straight Connector 11"/>
          <p:cNvCxnSpPr/>
          <p:nvPr/>
        </p:nvCxnSpPr>
        <p:spPr>
          <a:xfrm>
            <a:off x="435240" y="1382400"/>
            <a:ext cx="11354040" cy="360"/>
          </a:xfrm>
          <a:prstGeom prst="straightConnector1">
            <a:avLst/>
          </a:prstGeom>
          <a:ln>
            <a:solidFill>
              <a:srgbClr val="4472c4"/>
            </a:solidFill>
          </a:ln>
        </p:spPr>
      </p:cxnSp>
      <p:sp>
        <p:nvSpPr>
          <p:cNvPr id="95" name="TextBox 3"/>
          <p:cNvSpPr/>
          <p:nvPr/>
        </p:nvSpPr>
        <p:spPr>
          <a:xfrm>
            <a:off x="435600" y="1592640"/>
            <a:ext cx="3951000" cy="173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Begin 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1" lang="en-US" sz="1800" strike="noStrike" u="none">
                <a:solidFill>
                  <a:srgbClr val="006699"/>
                </a:solidFill>
                <a:uFillTx/>
                <a:latin typeface="montserrat"/>
              </a:rPr>
              <a:t>if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top = -</a:t>
            </a:r>
            <a:r>
              <a:rPr b="0" lang="en-US" sz="1800" strike="noStrike" u="none">
                <a:solidFill>
                  <a:srgbClr val="c00000"/>
                </a:solidFill>
                <a:uFillTx/>
                <a:latin typeface="montserrat"/>
              </a:rPr>
              <a:t>1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then stack empty  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item = stack[top] 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1" lang="en-US" sz="1800" strike="noStrike" u="none">
                <a:solidFill>
                  <a:srgbClr val="006699"/>
                </a:solidFill>
                <a:uFillTx/>
                <a:latin typeface="montserrat"/>
              </a:rPr>
              <a:t>return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item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End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6" name="TextBox 8"/>
          <p:cNvSpPr/>
          <p:nvPr/>
        </p:nvSpPr>
        <p:spPr>
          <a:xfrm>
            <a:off x="6177600" y="1626120"/>
            <a:ext cx="3254400" cy="338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int peek()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{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1" lang="en-US" sz="1800" strike="noStrike" u="none">
                <a:solidFill>
                  <a:srgbClr val="006699"/>
                </a:solidFill>
                <a:uFillTx/>
                <a:latin typeface="montserrat"/>
              </a:rPr>
              <a:t>if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(top == -</a:t>
            </a:r>
            <a:r>
              <a:rPr b="0" lang="en-US" sz="1800" strike="noStrike" u="none">
                <a:solidFill>
                  <a:srgbClr val="c00000"/>
                </a:solidFill>
                <a:uFillTx/>
                <a:latin typeface="montserrat"/>
              </a:rPr>
              <a:t>1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) 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{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       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printf("Underflow");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       </a:t>
            </a:r>
            <a:r>
              <a:rPr b="1" lang="en-US" sz="1800" strike="noStrike" u="none">
                <a:solidFill>
                  <a:srgbClr val="006699"/>
                </a:solidFill>
                <a:uFillTx/>
                <a:latin typeface="montserrat"/>
              </a:rPr>
              <a:t>return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</a:t>
            </a:r>
            <a:r>
              <a:rPr b="0" lang="en-US" sz="1800" strike="noStrike" u="none">
                <a:solidFill>
                  <a:srgbClr val="c00000"/>
                </a:solidFill>
                <a:uFillTx/>
                <a:latin typeface="montserrat"/>
              </a:rPr>
              <a:t>0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; 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}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1" lang="en-US" sz="1800" strike="noStrike" u="none">
                <a:solidFill>
                  <a:srgbClr val="006699"/>
                </a:solidFill>
                <a:uFillTx/>
                <a:latin typeface="montserrat"/>
              </a:rPr>
              <a:t>else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{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       </a:t>
            </a:r>
            <a:r>
              <a:rPr b="1" lang="en-US" sz="1800" strike="noStrike" u="none">
                <a:solidFill>
                  <a:srgbClr val="006699"/>
                </a:solidFill>
                <a:uFillTx/>
                <a:latin typeface="montserrat"/>
              </a:rPr>
              <a:t>return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stack [top];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}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2b2a29"/>
                </a:solidFill>
                <a:uFillTx/>
                <a:latin typeface="montserrat"/>
              </a:rPr>
              <a:t>}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Box 2"/>
          <p:cNvSpPr/>
          <p:nvPr/>
        </p:nvSpPr>
        <p:spPr>
          <a:xfrm>
            <a:off x="3282120" y="131040"/>
            <a:ext cx="5627520" cy="57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IN" sz="3200" strike="noStrike" u="none">
                <a:solidFill>
                  <a:srgbClr val="1d1d27"/>
                </a:solidFill>
                <a:uFillTx/>
                <a:latin typeface="Times New Roman"/>
              </a:rPr>
              <a:t>Array implementation of Stack</a:t>
            </a: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cxnSp>
        <p:nvCxnSpPr>
          <p:cNvPr id="98" name="Straight Connector 11"/>
          <p:cNvCxnSpPr/>
          <p:nvPr/>
        </p:nvCxnSpPr>
        <p:spPr>
          <a:xfrm>
            <a:off x="419040" y="794520"/>
            <a:ext cx="11354040" cy="360"/>
          </a:xfrm>
          <a:prstGeom prst="straightConnector1">
            <a:avLst/>
          </a:prstGeom>
          <a:ln>
            <a:solidFill>
              <a:srgbClr val="4472c4"/>
            </a:solidFill>
          </a:ln>
        </p:spPr>
      </p:cxnSp>
      <p:sp>
        <p:nvSpPr>
          <p:cNvPr id="99" name="TextBox 4"/>
          <p:cNvSpPr/>
          <p:nvPr/>
        </p:nvSpPr>
        <p:spPr>
          <a:xfrm>
            <a:off x="419040" y="794520"/>
            <a:ext cx="4239720" cy="562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#include &lt;stdio.h&gt;   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en-IN" sz="1100" strike="noStrike" u="none">
                <a:solidFill>
                  <a:srgbClr val="006699"/>
                </a:solidFill>
                <a:uFillTx/>
                <a:latin typeface="Times New Roman"/>
              </a:rPr>
              <a:t>int</a:t>
            </a: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 stack[</a:t>
            </a:r>
            <a:r>
              <a:rPr b="0" lang="en-IN" sz="1100" strike="noStrike" u="none">
                <a:solidFill>
                  <a:srgbClr val="c00000"/>
                </a:solidFill>
                <a:uFillTx/>
                <a:latin typeface="Times New Roman"/>
              </a:rPr>
              <a:t>100</a:t>
            </a: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],i,j,choice=</a:t>
            </a:r>
            <a:r>
              <a:rPr b="0" lang="en-IN" sz="1100" strike="noStrike" u="none">
                <a:solidFill>
                  <a:srgbClr val="c00000"/>
                </a:solidFill>
                <a:uFillTx/>
                <a:latin typeface="Times New Roman"/>
              </a:rPr>
              <a:t>0</a:t>
            </a: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,n,top=-</a:t>
            </a:r>
            <a:r>
              <a:rPr b="0" lang="en-IN" sz="1100" strike="noStrike" u="none">
                <a:solidFill>
                  <a:srgbClr val="c00000"/>
                </a:solidFill>
                <a:uFillTx/>
                <a:latin typeface="Times New Roman"/>
              </a:rPr>
              <a:t>1</a:t>
            </a: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;  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en-IN" sz="1100" strike="noStrike" u="none">
                <a:solidFill>
                  <a:srgbClr val="006699"/>
                </a:solidFill>
                <a:uFillTx/>
                <a:latin typeface="Times New Roman"/>
              </a:rPr>
              <a:t>void</a:t>
            </a: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 push();  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en-IN" sz="1100" strike="noStrike" u="none">
                <a:solidFill>
                  <a:srgbClr val="006699"/>
                </a:solidFill>
                <a:uFillTx/>
                <a:latin typeface="Times New Roman"/>
              </a:rPr>
              <a:t>void</a:t>
            </a: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 pop();  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en-IN" sz="1100" strike="noStrike" u="none">
                <a:solidFill>
                  <a:srgbClr val="006699"/>
                </a:solidFill>
                <a:uFillTx/>
                <a:latin typeface="Times New Roman"/>
              </a:rPr>
              <a:t>void</a:t>
            </a: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 show();  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en-IN" sz="1100" strike="noStrike" u="none">
                <a:solidFill>
                  <a:srgbClr val="006699"/>
                </a:solidFill>
                <a:uFillTx/>
                <a:latin typeface="Times New Roman"/>
              </a:rPr>
              <a:t>void</a:t>
            </a: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 main ()  {        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    </a:t>
            </a: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printf("Enter the number of elements in the stack ");   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    </a:t>
            </a: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scanf("%d",&amp;n);  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    </a:t>
            </a: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printf("*********Stack operations using array*********");  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    </a:t>
            </a: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printf("\n----------------------------------------------\n");  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    </a:t>
            </a:r>
            <a:r>
              <a:rPr b="1" lang="en-IN" sz="1100" strike="noStrike" u="none">
                <a:solidFill>
                  <a:srgbClr val="006699"/>
                </a:solidFill>
                <a:uFillTx/>
                <a:latin typeface="Times New Roman"/>
              </a:rPr>
              <a:t>while</a:t>
            </a: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(choice != </a:t>
            </a:r>
            <a:r>
              <a:rPr b="0" lang="en-IN" sz="1100" strike="noStrike" u="none">
                <a:solidFill>
                  <a:srgbClr val="c00000"/>
                </a:solidFill>
                <a:uFillTx/>
                <a:latin typeface="Times New Roman"/>
              </a:rPr>
              <a:t>4</a:t>
            </a: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)  {  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        </a:t>
            </a: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printf("Chose one from the below options...\n");  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        </a:t>
            </a: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printf("\n1.Push\n2.Pop\n3.Show\n4.Exit");  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        </a:t>
            </a: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printf("\n Enter your choice \n");        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        </a:t>
            </a: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scanf("%d",&amp;choice);  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        </a:t>
            </a:r>
            <a:r>
              <a:rPr b="1" lang="en-IN" sz="1100" strike="noStrike" u="none">
                <a:solidFill>
                  <a:srgbClr val="006699"/>
                </a:solidFill>
                <a:uFillTx/>
                <a:latin typeface="Times New Roman"/>
              </a:rPr>
              <a:t>switch</a:t>
            </a: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(choice){  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            </a:t>
            </a:r>
            <a:r>
              <a:rPr b="1" lang="en-IN" sz="1100" strike="noStrike" u="none">
                <a:solidFill>
                  <a:srgbClr val="006699"/>
                </a:solidFill>
                <a:uFillTx/>
                <a:latin typeface="Times New Roman"/>
              </a:rPr>
              <a:t>case</a:t>
            </a: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 </a:t>
            </a:r>
            <a:r>
              <a:rPr b="0" lang="en-IN" sz="1100" strike="noStrike" u="none">
                <a:solidFill>
                  <a:srgbClr val="c00000"/>
                </a:solidFill>
                <a:uFillTx/>
                <a:latin typeface="Times New Roman"/>
              </a:rPr>
              <a:t>1</a:t>
            </a: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:  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                </a:t>
            </a: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push();  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                </a:t>
            </a:r>
            <a:r>
              <a:rPr b="1" lang="en-IN" sz="1100" strike="noStrike" u="none">
                <a:solidFill>
                  <a:srgbClr val="006699"/>
                </a:solidFill>
                <a:uFillTx/>
                <a:latin typeface="Times New Roman"/>
              </a:rPr>
              <a:t>break</a:t>
            </a: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;  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            </a:t>
            </a:r>
            <a:r>
              <a:rPr b="1" lang="en-IN" sz="1100" strike="noStrike" u="none">
                <a:solidFill>
                  <a:srgbClr val="006699"/>
                </a:solidFill>
                <a:uFillTx/>
                <a:latin typeface="Times New Roman"/>
              </a:rPr>
              <a:t>case</a:t>
            </a: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 </a:t>
            </a:r>
            <a:r>
              <a:rPr b="0" lang="en-IN" sz="1100" strike="noStrike" u="none">
                <a:solidFill>
                  <a:srgbClr val="c00000"/>
                </a:solidFill>
                <a:uFillTx/>
                <a:latin typeface="Times New Roman"/>
              </a:rPr>
              <a:t>2</a:t>
            </a: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:  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                </a:t>
            </a: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pop();  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                </a:t>
            </a:r>
            <a:r>
              <a:rPr b="1" lang="en-IN" sz="1100" strike="noStrike" u="none">
                <a:solidFill>
                  <a:srgbClr val="006699"/>
                </a:solidFill>
                <a:uFillTx/>
                <a:latin typeface="Times New Roman"/>
              </a:rPr>
              <a:t>break</a:t>
            </a: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;  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            </a:t>
            </a:r>
            <a:r>
              <a:rPr b="1" lang="en-IN" sz="1100" strike="noStrike" u="none">
                <a:solidFill>
                  <a:srgbClr val="006699"/>
                </a:solidFill>
                <a:uFillTx/>
                <a:latin typeface="Times New Roman"/>
              </a:rPr>
              <a:t>case</a:t>
            </a: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 </a:t>
            </a:r>
            <a:r>
              <a:rPr b="0" lang="en-IN" sz="1100" strike="noStrike" u="none">
                <a:solidFill>
                  <a:srgbClr val="c00000"/>
                </a:solidFill>
                <a:uFillTx/>
                <a:latin typeface="Times New Roman"/>
              </a:rPr>
              <a:t>3</a:t>
            </a: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:  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                </a:t>
            </a: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show();  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                </a:t>
            </a:r>
            <a:r>
              <a:rPr b="1" lang="en-IN" sz="1100" strike="noStrike" u="none">
                <a:solidFill>
                  <a:srgbClr val="006699"/>
                </a:solidFill>
                <a:uFillTx/>
                <a:latin typeface="Times New Roman"/>
              </a:rPr>
              <a:t>break</a:t>
            </a: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;  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            </a:t>
            </a:r>
            <a:r>
              <a:rPr b="1" lang="en-IN" sz="1100" strike="noStrike" u="none">
                <a:solidFill>
                  <a:srgbClr val="006699"/>
                </a:solidFill>
                <a:uFillTx/>
                <a:latin typeface="Times New Roman"/>
              </a:rPr>
              <a:t>case</a:t>
            </a: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 </a:t>
            </a:r>
            <a:r>
              <a:rPr b="0" lang="en-IN" sz="1100" strike="noStrike" u="none">
                <a:solidFill>
                  <a:srgbClr val="c00000"/>
                </a:solidFill>
                <a:uFillTx/>
                <a:latin typeface="Times New Roman"/>
              </a:rPr>
              <a:t>4</a:t>
            </a: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:   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                </a:t>
            </a: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printf("Exiting....");  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                </a:t>
            </a:r>
            <a:r>
              <a:rPr b="1" lang="en-IN" sz="1100" strike="noStrike" u="none">
                <a:solidFill>
                  <a:srgbClr val="006699"/>
                </a:solidFill>
                <a:uFillTx/>
                <a:latin typeface="Times New Roman"/>
              </a:rPr>
              <a:t>break</a:t>
            </a: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;   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               </a:t>
            </a:r>
            <a:r>
              <a:rPr b="1" lang="en-IN" sz="1100" strike="noStrike" u="none">
                <a:solidFill>
                  <a:srgbClr val="006699"/>
                </a:solidFill>
                <a:uFillTx/>
                <a:latin typeface="Times New Roman"/>
              </a:rPr>
              <a:t>default</a:t>
            </a: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:  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               </a:t>
            </a: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printf("Please Enter valid choice ");  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        </a:t>
            </a: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}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    </a:t>
            </a: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}  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100" strike="noStrike" u="none">
                <a:solidFill>
                  <a:srgbClr val="2b2a29"/>
                </a:solidFill>
                <a:uFillTx/>
                <a:latin typeface="Times New Roman"/>
              </a:rPr>
              <a:t>} 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0" name="TextBox 6"/>
          <p:cNvSpPr/>
          <p:nvPr/>
        </p:nvSpPr>
        <p:spPr>
          <a:xfrm>
            <a:off x="4517640" y="787680"/>
            <a:ext cx="2786400" cy="21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200" strike="noStrike" u="none">
                <a:solidFill>
                  <a:srgbClr val="2b2a29"/>
                </a:solidFill>
                <a:uFillTx/>
                <a:latin typeface="Times New Roman"/>
              </a:rPr>
              <a:t>void push ()  {  </a:t>
            </a:r>
            <a:endParaRPr b="0" lang="en-US" sz="1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200" strike="noStrike" u="none">
                <a:solidFill>
                  <a:srgbClr val="2b2a29"/>
                </a:solidFill>
                <a:uFillTx/>
                <a:latin typeface="Times New Roman"/>
              </a:rPr>
              <a:t>    </a:t>
            </a:r>
            <a:r>
              <a:rPr b="1" lang="en-US" sz="1200" strike="noStrike" u="none">
                <a:solidFill>
                  <a:srgbClr val="006699"/>
                </a:solidFill>
                <a:uFillTx/>
                <a:latin typeface="Times New Roman"/>
              </a:rPr>
              <a:t>int</a:t>
            </a:r>
            <a:r>
              <a:rPr b="0" lang="en-US" sz="1200" strike="noStrike" u="none">
                <a:solidFill>
                  <a:srgbClr val="2b2a29"/>
                </a:solidFill>
                <a:uFillTx/>
                <a:latin typeface="Times New Roman"/>
              </a:rPr>
              <a:t> val;      </a:t>
            </a:r>
            <a:endParaRPr b="0" lang="en-US" sz="1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200" strike="noStrike" u="none">
                <a:solidFill>
                  <a:srgbClr val="2b2a29"/>
                </a:solidFill>
                <a:uFillTx/>
                <a:latin typeface="Times New Roman"/>
              </a:rPr>
              <a:t>    </a:t>
            </a:r>
            <a:r>
              <a:rPr b="1" lang="en-US" sz="1200" strike="noStrike" u="none">
                <a:solidFill>
                  <a:srgbClr val="006699"/>
                </a:solidFill>
                <a:uFillTx/>
                <a:latin typeface="Times New Roman"/>
              </a:rPr>
              <a:t>if</a:t>
            </a:r>
            <a:r>
              <a:rPr b="0" lang="en-US" sz="1200" strike="noStrike" u="none">
                <a:solidFill>
                  <a:srgbClr val="2b2a29"/>
                </a:solidFill>
                <a:uFillTx/>
                <a:latin typeface="Times New Roman"/>
              </a:rPr>
              <a:t> (top == n )   </a:t>
            </a:r>
            <a:endParaRPr b="0" lang="en-US" sz="1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200" strike="noStrike" u="none">
                <a:solidFill>
                  <a:srgbClr val="2b2a29"/>
                </a:solidFill>
                <a:uFillTx/>
                <a:latin typeface="Times New Roman"/>
              </a:rPr>
              <a:t>    </a:t>
            </a:r>
            <a:r>
              <a:rPr b="0" lang="en-US" sz="1200" strike="noStrike" u="none">
                <a:solidFill>
                  <a:srgbClr val="2b2a29"/>
                </a:solidFill>
                <a:uFillTx/>
                <a:latin typeface="Times New Roman"/>
              </a:rPr>
              <a:t>printf("\n Overflow");   </a:t>
            </a:r>
            <a:endParaRPr b="0" lang="en-US" sz="1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200" strike="noStrike" u="none">
                <a:solidFill>
                  <a:srgbClr val="2b2a29"/>
                </a:solidFill>
                <a:uFillTx/>
                <a:latin typeface="Times New Roman"/>
              </a:rPr>
              <a:t>    </a:t>
            </a:r>
            <a:r>
              <a:rPr b="1" lang="en-US" sz="1200" strike="noStrike" u="none">
                <a:solidFill>
                  <a:srgbClr val="006699"/>
                </a:solidFill>
                <a:uFillTx/>
                <a:latin typeface="Times New Roman"/>
              </a:rPr>
              <a:t>else</a:t>
            </a:r>
            <a:r>
              <a:rPr b="0" lang="en-US" sz="1200" strike="noStrike" u="none">
                <a:solidFill>
                  <a:srgbClr val="2b2a29"/>
                </a:solidFill>
                <a:uFillTx/>
                <a:latin typeface="Times New Roman"/>
              </a:rPr>
              <a:t>   {  </a:t>
            </a:r>
            <a:endParaRPr b="0" lang="en-US" sz="1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200" strike="noStrike" u="none">
                <a:solidFill>
                  <a:srgbClr val="2b2a29"/>
                </a:solidFill>
                <a:uFillTx/>
                <a:latin typeface="Times New Roman"/>
              </a:rPr>
              <a:t>        </a:t>
            </a:r>
            <a:r>
              <a:rPr b="0" lang="en-US" sz="1200" strike="noStrike" u="none">
                <a:solidFill>
                  <a:srgbClr val="2b2a29"/>
                </a:solidFill>
                <a:uFillTx/>
                <a:latin typeface="Times New Roman"/>
              </a:rPr>
              <a:t>printf("Enter the value?");  </a:t>
            </a:r>
            <a:endParaRPr b="0" lang="en-US" sz="1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200" strike="noStrike" u="none">
                <a:solidFill>
                  <a:srgbClr val="2b2a29"/>
                </a:solidFill>
                <a:uFillTx/>
                <a:latin typeface="Times New Roman"/>
              </a:rPr>
              <a:t>        </a:t>
            </a:r>
            <a:r>
              <a:rPr b="0" lang="en-US" sz="1200" strike="noStrike" u="none">
                <a:solidFill>
                  <a:srgbClr val="2b2a29"/>
                </a:solidFill>
                <a:uFillTx/>
                <a:latin typeface="Times New Roman"/>
              </a:rPr>
              <a:t>scanf("%d",&amp;val);         </a:t>
            </a:r>
            <a:endParaRPr b="0" lang="en-US" sz="1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200" strike="noStrike" u="none">
                <a:solidFill>
                  <a:srgbClr val="2b2a29"/>
                </a:solidFill>
                <a:uFillTx/>
                <a:latin typeface="Times New Roman"/>
              </a:rPr>
              <a:t>        </a:t>
            </a:r>
            <a:r>
              <a:rPr b="0" lang="en-US" sz="1200" strike="noStrike" u="none">
                <a:solidFill>
                  <a:srgbClr val="2b2a29"/>
                </a:solidFill>
                <a:uFillTx/>
                <a:latin typeface="Times New Roman"/>
              </a:rPr>
              <a:t>top = top +</a:t>
            </a:r>
            <a:r>
              <a:rPr b="0" lang="en-US" sz="1200" strike="noStrike" u="none">
                <a:solidFill>
                  <a:srgbClr val="c00000"/>
                </a:solidFill>
                <a:uFillTx/>
                <a:latin typeface="Times New Roman"/>
              </a:rPr>
              <a:t>1</a:t>
            </a:r>
            <a:r>
              <a:rPr b="0" lang="en-US" sz="1200" strike="noStrike" u="none">
                <a:solidFill>
                  <a:srgbClr val="2b2a29"/>
                </a:solidFill>
                <a:uFillTx/>
                <a:latin typeface="Times New Roman"/>
              </a:rPr>
              <a:t>;   </a:t>
            </a:r>
            <a:endParaRPr b="0" lang="en-US" sz="1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200" strike="noStrike" u="none">
                <a:solidFill>
                  <a:srgbClr val="2b2a29"/>
                </a:solidFill>
                <a:uFillTx/>
                <a:latin typeface="Times New Roman"/>
              </a:rPr>
              <a:t>        </a:t>
            </a:r>
            <a:r>
              <a:rPr b="0" lang="en-US" sz="1200" strike="noStrike" u="none">
                <a:solidFill>
                  <a:srgbClr val="2b2a29"/>
                </a:solidFill>
                <a:uFillTx/>
                <a:latin typeface="Times New Roman"/>
              </a:rPr>
              <a:t>stack[top] = val;   </a:t>
            </a:r>
            <a:endParaRPr b="0" lang="en-US" sz="1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200" strike="noStrike" u="none">
                <a:solidFill>
                  <a:srgbClr val="2b2a29"/>
                </a:solidFill>
                <a:uFillTx/>
                <a:latin typeface="Times New Roman"/>
              </a:rPr>
              <a:t>    </a:t>
            </a:r>
            <a:r>
              <a:rPr b="0" lang="en-US" sz="1200" strike="noStrike" u="none">
                <a:solidFill>
                  <a:srgbClr val="2b2a29"/>
                </a:solidFill>
                <a:uFillTx/>
                <a:latin typeface="Times New Roman"/>
              </a:rPr>
              <a:t>}   </a:t>
            </a:r>
            <a:endParaRPr b="0" lang="en-US" sz="1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200" strike="noStrike" u="none">
                <a:solidFill>
                  <a:srgbClr val="2b2a29"/>
                </a:solidFill>
                <a:uFillTx/>
                <a:latin typeface="Times New Roman"/>
              </a:rPr>
              <a:t>}</a:t>
            </a:r>
            <a:endParaRPr b="0" lang="en-US" sz="1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1" name="TextBox 12"/>
          <p:cNvSpPr/>
          <p:nvPr/>
        </p:nvSpPr>
        <p:spPr>
          <a:xfrm>
            <a:off x="4517640" y="2918160"/>
            <a:ext cx="278640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200" strike="noStrike" u="none">
                <a:solidFill>
                  <a:srgbClr val="2b2a29"/>
                </a:solidFill>
                <a:uFillTx/>
                <a:latin typeface="Times New Roman"/>
              </a:rPr>
              <a:t>void pop ()   {   </a:t>
            </a:r>
            <a:endParaRPr b="0" lang="en-US" sz="1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200" strike="noStrike" u="none">
                <a:solidFill>
                  <a:srgbClr val="2b2a29"/>
                </a:solidFill>
                <a:uFillTx/>
                <a:latin typeface="Times New Roman"/>
              </a:rPr>
              <a:t>    </a:t>
            </a:r>
            <a:r>
              <a:rPr b="1" lang="en-US" sz="1200" strike="noStrike" u="none">
                <a:solidFill>
                  <a:srgbClr val="006699"/>
                </a:solidFill>
                <a:uFillTx/>
                <a:latin typeface="Times New Roman"/>
              </a:rPr>
              <a:t>if</a:t>
            </a:r>
            <a:r>
              <a:rPr b="0" lang="en-US" sz="1200" strike="noStrike" u="none">
                <a:solidFill>
                  <a:srgbClr val="2b2a29"/>
                </a:solidFill>
                <a:uFillTx/>
                <a:latin typeface="Times New Roman"/>
              </a:rPr>
              <a:t>(top == -</a:t>
            </a:r>
            <a:r>
              <a:rPr b="0" lang="en-US" sz="1200" strike="noStrike" u="none">
                <a:solidFill>
                  <a:srgbClr val="c00000"/>
                </a:solidFill>
                <a:uFillTx/>
                <a:latin typeface="Times New Roman"/>
              </a:rPr>
              <a:t>1</a:t>
            </a:r>
            <a:r>
              <a:rPr b="0" lang="en-US" sz="1200" strike="noStrike" u="none">
                <a:solidFill>
                  <a:srgbClr val="2b2a29"/>
                </a:solidFill>
                <a:uFillTx/>
                <a:latin typeface="Times New Roman"/>
              </a:rPr>
              <a:t>)   </a:t>
            </a:r>
            <a:endParaRPr b="0" lang="en-US" sz="1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200" strike="noStrike" u="none">
                <a:solidFill>
                  <a:srgbClr val="2b2a29"/>
                </a:solidFill>
                <a:uFillTx/>
                <a:latin typeface="Times New Roman"/>
              </a:rPr>
              <a:t>    </a:t>
            </a:r>
            <a:r>
              <a:rPr b="0" lang="en-US" sz="1200" strike="noStrike" u="none">
                <a:solidFill>
                  <a:srgbClr val="2b2a29"/>
                </a:solidFill>
                <a:uFillTx/>
                <a:latin typeface="Times New Roman"/>
              </a:rPr>
              <a:t>printf("Underflow");  </a:t>
            </a:r>
            <a:endParaRPr b="0" lang="en-US" sz="1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200" strike="noStrike" u="none">
                <a:solidFill>
                  <a:srgbClr val="2b2a29"/>
                </a:solidFill>
                <a:uFillTx/>
                <a:latin typeface="Times New Roman"/>
              </a:rPr>
              <a:t>    </a:t>
            </a:r>
            <a:r>
              <a:rPr b="1" lang="en-US" sz="1200" strike="noStrike" u="none">
                <a:solidFill>
                  <a:srgbClr val="006699"/>
                </a:solidFill>
                <a:uFillTx/>
                <a:latin typeface="Times New Roman"/>
              </a:rPr>
              <a:t>else</a:t>
            </a:r>
            <a:r>
              <a:rPr b="0" lang="en-US" sz="1200" strike="noStrike" u="none">
                <a:solidFill>
                  <a:srgbClr val="2b2a29"/>
                </a:solidFill>
                <a:uFillTx/>
                <a:latin typeface="Times New Roman"/>
              </a:rPr>
              <a:t>  </a:t>
            </a:r>
            <a:endParaRPr b="0" lang="en-US" sz="1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200" strike="noStrike" u="none">
                <a:solidFill>
                  <a:srgbClr val="2b2a29"/>
                </a:solidFill>
                <a:uFillTx/>
                <a:latin typeface="Times New Roman"/>
              </a:rPr>
              <a:t>    </a:t>
            </a:r>
            <a:r>
              <a:rPr b="0" lang="en-US" sz="1200" strike="noStrike" u="none">
                <a:solidFill>
                  <a:srgbClr val="2b2a29"/>
                </a:solidFill>
                <a:uFillTx/>
                <a:latin typeface="Times New Roman"/>
              </a:rPr>
              <a:t>top = top -</a:t>
            </a:r>
            <a:r>
              <a:rPr b="0" lang="en-US" sz="1200" strike="noStrike" u="none">
                <a:solidFill>
                  <a:srgbClr val="c00000"/>
                </a:solidFill>
                <a:uFillTx/>
                <a:latin typeface="Times New Roman"/>
              </a:rPr>
              <a:t>1</a:t>
            </a:r>
            <a:r>
              <a:rPr b="0" lang="en-US" sz="1200" strike="noStrike" u="none">
                <a:solidFill>
                  <a:srgbClr val="2b2a29"/>
                </a:solidFill>
                <a:uFillTx/>
                <a:latin typeface="Times New Roman"/>
              </a:rPr>
              <a:t>;   </a:t>
            </a:r>
            <a:endParaRPr b="0" lang="en-US" sz="1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200" strike="noStrike" u="none">
                <a:solidFill>
                  <a:srgbClr val="2b2a29"/>
                </a:solidFill>
                <a:uFillTx/>
                <a:latin typeface="Times New Roman"/>
              </a:rPr>
              <a:t>}   </a:t>
            </a:r>
            <a:endParaRPr b="0" lang="en-US" sz="1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2" name="TextBox 14"/>
          <p:cNvSpPr/>
          <p:nvPr/>
        </p:nvSpPr>
        <p:spPr>
          <a:xfrm>
            <a:off x="4517640" y="4118760"/>
            <a:ext cx="2786400" cy="21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IN" sz="1200" strike="noStrike" u="none">
                <a:solidFill>
                  <a:srgbClr val="2b2a29"/>
                </a:solidFill>
                <a:uFillTx/>
                <a:latin typeface="Times New Roman"/>
              </a:rPr>
              <a:t>void show()  </a:t>
            </a:r>
            <a:endParaRPr b="0" lang="en-US" sz="1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200" strike="noStrike" u="none">
                <a:solidFill>
                  <a:srgbClr val="2b2a29"/>
                </a:solidFill>
                <a:uFillTx/>
                <a:latin typeface="Times New Roman"/>
              </a:rPr>
              <a:t>{  </a:t>
            </a:r>
            <a:endParaRPr b="0" lang="en-US" sz="1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200" strike="noStrike" u="none">
                <a:solidFill>
                  <a:srgbClr val="2b2a29"/>
                </a:solidFill>
                <a:uFillTx/>
                <a:latin typeface="Times New Roman"/>
              </a:rPr>
              <a:t>    </a:t>
            </a:r>
            <a:r>
              <a:rPr b="1" lang="en-IN" sz="1200" strike="noStrike" u="none">
                <a:solidFill>
                  <a:srgbClr val="006699"/>
                </a:solidFill>
                <a:uFillTx/>
                <a:latin typeface="Times New Roman"/>
              </a:rPr>
              <a:t>for</a:t>
            </a:r>
            <a:r>
              <a:rPr b="0" lang="en-IN" sz="1200" strike="noStrike" u="none">
                <a:solidFill>
                  <a:srgbClr val="2b2a29"/>
                </a:solidFill>
                <a:uFillTx/>
                <a:latin typeface="Times New Roman"/>
              </a:rPr>
              <a:t> (i=top;i&gt;=</a:t>
            </a:r>
            <a:r>
              <a:rPr b="0" lang="en-IN" sz="1200" strike="noStrike" u="none">
                <a:solidFill>
                  <a:srgbClr val="c00000"/>
                </a:solidFill>
                <a:uFillTx/>
                <a:latin typeface="Times New Roman"/>
              </a:rPr>
              <a:t>0</a:t>
            </a:r>
            <a:r>
              <a:rPr b="0" lang="en-IN" sz="1200" strike="noStrike" u="none">
                <a:solidFill>
                  <a:srgbClr val="2b2a29"/>
                </a:solidFill>
                <a:uFillTx/>
                <a:latin typeface="Times New Roman"/>
              </a:rPr>
              <a:t>;i--)  </a:t>
            </a:r>
            <a:endParaRPr b="0" lang="en-US" sz="1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200" strike="noStrike" u="none">
                <a:solidFill>
                  <a:srgbClr val="2b2a29"/>
                </a:solidFill>
                <a:uFillTx/>
                <a:latin typeface="Times New Roman"/>
              </a:rPr>
              <a:t>    </a:t>
            </a:r>
            <a:r>
              <a:rPr b="0" lang="en-IN" sz="1200" strike="noStrike" u="none">
                <a:solidFill>
                  <a:srgbClr val="2b2a29"/>
                </a:solidFill>
                <a:uFillTx/>
                <a:latin typeface="Times New Roman"/>
              </a:rPr>
              <a:t>{  </a:t>
            </a:r>
            <a:endParaRPr b="0" lang="en-US" sz="1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200" strike="noStrike" u="none">
                <a:solidFill>
                  <a:srgbClr val="2b2a29"/>
                </a:solidFill>
                <a:uFillTx/>
                <a:latin typeface="Times New Roman"/>
              </a:rPr>
              <a:t>        </a:t>
            </a:r>
            <a:r>
              <a:rPr b="0" lang="en-IN" sz="1200" strike="noStrike" u="none">
                <a:solidFill>
                  <a:srgbClr val="2b2a29"/>
                </a:solidFill>
                <a:uFillTx/>
                <a:latin typeface="Times New Roman"/>
              </a:rPr>
              <a:t>printf("%d\n",stack[i]);  </a:t>
            </a:r>
            <a:endParaRPr b="0" lang="en-US" sz="1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200" strike="noStrike" u="none">
                <a:solidFill>
                  <a:srgbClr val="2b2a29"/>
                </a:solidFill>
                <a:uFillTx/>
                <a:latin typeface="Times New Roman"/>
              </a:rPr>
              <a:t>    </a:t>
            </a:r>
            <a:r>
              <a:rPr b="0" lang="en-IN" sz="1200" strike="noStrike" u="none">
                <a:solidFill>
                  <a:srgbClr val="2b2a29"/>
                </a:solidFill>
                <a:uFillTx/>
                <a:latin typeface="Times New Roman"/>
              </a:rPr>
              <a:t>}  </a:t>
            </a:r>
            <a:endParaRPr b="0" lang="en-US" sz="1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200" strike="noStrike" u="none">
                <a:solidFill>
                  <a:srgbClr val="2b2a29"/>
                </a:solidFill>
                <a:uFillTx/>
                <a:latin typeface="Times New Roman"/>
              </a:rPr>
              <a:t>    </a:t>
            </a:r>
            <a:r>
              <a:rPr b="1" lang="en-IN" sz="1200" strike="noStrike" u="none">
                <a:solidFill>
                  <a:srgbClr val="006699"/>
                </a:solidFill>
                <a:uFillTx/>
                <a:latin typeface="Times New Roman"/>
              </a:rPr>
              <a:t>if</a:t>
            </a:r>
            <a:r>
              <a:rPr b="0" lang="en-IN" sz="1200" strike="noStrike" u="none">
                <a:solidFill>
                  <a:srgbClr val="2b2a29"/>
                </a:solidFill>
                <a:uFillTx/>
                <a:latin typeface="Times New Roman"/>
              </a:rPr>
              <a:t>(top == -</a:t>
            </a:r>
            <a:r>
              <a:rPr b="0" lang="en-IN" sz="1200" strike="noStrike" u="none">
                <a:solidFill>
                  <a:srgbClr val="c00000"/>
                </a:solidFill>
                <a:uFillTx/>
                <a:latin typeface="Times New Roman"/>
              </a:rPr>
              <a:t>1</a:t>
            </a:r>
            <a:r>
              <a:rPr b="0" lang="en-IN" sz="1200" strike="noStrike" u="none">
                <a:solidFill>
                  <a:srgbClr val="2b2a29"/>
                </a:solidFill>
                <a:uFillTx/>
                <a:latin typeface="Times New Roman"/>
              </a:rPr>
              <a:t>)   </a:t>
            </a:r>
            <a:endParaRPr b="0" lang="en-US" sz="1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200" strike="noStrike" u="none">
                <a:solidFill>
                  <a:srgbClr val="2b2a29"/>
                </a:solidFill>
                <a:uFillTx/>
                <a:latin typeface="Times New Roman"/>
              </a:rPr>
              <a:t>    </a:t>
            </a:r>
            <a:r>
              <a:rPr b="0" lang="en-IN" sz="1200" strike="noStrike" u="none">
                <a:solidFill>
                  <a:srgbClr val="2b2a29"/>
                </a:solidFill>
                <a:uFillTx/>
                <a:latin typeface="Times New Roman"/>
              </a:rPr>
              <a:t>{  </a:t>
            </a:r>
            <a:endParaRPr b="0" lang="en-US" sz="1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200" strike="noStrike" u="none">
                <a:solidFill>
                  <a:srgbClr val="2b2a29"/>
                </a:solidFill>
                <a:uFillTx/>
                <a:latin typeface="Times New Roman"/>
              </a:rPr>
              <a:t>        </a:t>
            </a:r>
            <a:r>
              <a:rPr b="0" lang="en-IN" sz="1200" strike="noStrike" u="none">
                <a:solidFill>
                  <a:srgbClr val="2b2a29"/>
                </a:solidFill>
                <a:uFillTx/>
                <a:latin typeface="Times New Roman"/>
              </a:rPr>
              <a:t>printf("Stack is empty");  </a:t>
            </a:r>
            <a:endParaRPr b="0" lang="en-US" sz="1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200" strike="noStrike" u="none">
                <a:solidFill>
                  <a:srgbClr val="2b2a29"/>
                </a:solidFill>
                <a:uFillTx/>
                <a:latin typeface="Times New Roman"/>
              </a:rPr>
              <a:t>    </a:t>
            </a:r>
            <a:r>
              <a:rPr b="0" lang="en-IN" sz="1200" strike="noStrike" u="none">
                <a:solidFill>
                  <a:srgbClr val="2b2a29"/>
                </a:solidFill>
                <a:uFillTx/>
                <a:latin typeface="Times New Roman"/>
              </a:rPr>
              <a:t>}  </a:t>
            </a:r>
            <a:endParaRPr b="0" lang="en-US" sz="1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200" strike="noStrike" u="none">
                <a:solidFill>
                  <a:srgbClr val="2b2a29"/>
                </a:solidFill>
                <a:uFillTx/>
                <a:latin typeface="Times New Roman"/>
              </a:rPr>
              <a:t>}</a:t>
            </a:r>
            <a:endParaRPr b="0" lang="en-US" sz="1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Box 2"/>
          <p:cNvSpPr/>
          <p:nvPr/>
        </p:nvSpPr>
        <p:spPr>
          <a:xfrm>
            <a:off x="3314880" y="87480"/>
            <a:ext cx="556236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2800" strike="noStrike" u="none">
                <a:solidFill>
                  <a:srgbClr val="1d1d27"/>
                </a:solidFill>
                <a:uFillTx/>
                <a:latin typeface="Times New Roman"/>
              </a:rPr>
              <a:t>Linked list implementation of stack</a:t>
            </a:r>
            <a:endParaRPr b="0" lang="en-US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04" name="Picture 4" descr=""/>
          <p:cNvPicPr/>
          <p:nvPr/>
        </p:nvPicPr>
        <p:blipFill>
          <a:blip r:embed="rId1"/>
          <a:stretch/>
        </p:blipFill>
        <p:spPr>
          <a:xfrm>
            <a:off x="9721080" y="349200"/>
            <a:ext cx="2336040" cy="3079440"/>
          </a:xfrm>
          <a:prstGeom prst="rect">
            <a:avLst/>
          </a:prstGeom>
          <a:ln w="0">
            <a:noFill/>
          </a:ln>
        </p:spPr>
      </p:pic>
      <p:sp>
        <p:nvSpPr>
          <p:cNvPr id="105" name="TextBox 6"/>
          <p:cNvSpPr/>
          <p:nvPr/>
        </p:nvSpPr>
        <p:spPr>
          <a:xfrm>
            <a:off x="718560" y="517680"/>
            <a:ext cx="6095520" cy="6280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 defTabSz="914400">
              <a:lnSpc>
                <a:spcPct val="100000"/>
              </a:lnSpc>
            </a:pP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void push ()  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{  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1" lang="en-IN" sz="1400" strike="noStrike" u="none">
                <a:solidFill>
                  <a:srgbClr val="006699"/>
                </a:solidFill>
                <a:uFillTx/>
                <a:latin typeface="montserrat"/>
              </a:rPr>
              <a:t>int</a:t>
            </a: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 val;  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struct node *ptr =(struct node*)malloc(sizeof(struct node));   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1" lang="en-IN" sz="1400" strike="noStrike" u="none">
                <a:solidFill>
                  <a:srgbClr val="006699"/>
                </a:solidFill>
                <a:uFillTx/>
                <a:latin typeface="montserrat"/>
              </a:rPr>
              <a:t>if</a:t>
            </a: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(ptr == NULL)  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{  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        </a:t>
            </a: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printf("not able to push the element");   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}  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1" lang="en-IN" sz="1400" strike="noStrike" u="none">
                <a:solidFill>
                  <a:srgbClr val="006699"/>
                </a:solidFill>
                <a:uFillTx/>
                <a:latin typeface="montserrat"/>
              </a:rPr>
              <a:t>else</a:t>
            </a: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   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{  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        </a:t>
            </a: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printf("Enter the value");  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        </a:t>
            </a: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scanf("%d",&amp;val);  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        </a:t>
            </a:r>
            <a:r>
              <a:rPr b="1" lang="en-IN" sz="1400" strike="noStrike" u="none">
                <a:solidFill>
                  <a:srgbClr val="006699"/>
                </a:solidFill>
                <a:uFillTx/>
                <a:latin typeface="montserrat"/>
              </a:rPr>
              <a:t>if</a:t>
            </a: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(head==NULL)  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        </a:t>
            </a: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{         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            </a:t>
            </a: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ptr-&gt;val = val;  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            </a:t>
            </a: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ptr -&gt; next = NULL;  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            </a:t>
            </a: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head=ptr;  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        </a:t>
            </a: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}   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        </a:t>
            </a:r>
            <a:r>
              <a:rPr b="1" lang="en-IN" sz="1400" strike="noStrike" u="none">
                <a:solidFill>
                  <a:srgbClr val="006699"/>
                </a:solidFill>
                <a:uFillTx/>
                <a:latin typeface="montserrat"/>
              </a:rPr>
              <a:t>else</a:t>
            </a: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   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        </a:t>
            </a: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{  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            </a:t>
            </a: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ptr-&gt;val = val;  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            </a:t>
            </a: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ptr-&gt;next = head;  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            </a:t>
            </a: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head=ptr;  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               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        </a:t>
            </a: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}  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        </a:t>
            </a: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printf("Item pushed");  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          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}  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400" strike="noStrike" u="none">
                <a:solidFill>
                  <a:srgbClr val="2b2a29"/>
                </a:solidFill>
                <a:uFillTx/>
                <a:latin typeface="montserrat"/>
              </a:rPr>
              <a:t>}  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Box 2"/>
          <p:cNvSpPr/>
          <p:nvPr/>
        </p:nvSpPr>
        <p:spPr>
          <a:xfrm>
            <a:off x="3314880" y="87480"/>
            <a:ext cx="556236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2800" strike="noStrike" u="none">
                <a:solidFill>
                  <a:srgbClr val="1d1d27"/>
                </a:solidFill>
                <a:uFillTx/>
                <a:latin typeface="Times New Roman"/>
              </a:rPr>
              <a:t>Linked list implementation of stack</a:t>
            </a:r>
            <a:endParaRPr b="0" lang="en-US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07" name="Picture 4" descr=""/>
          <p:cNvPicPr/>
          <p:nvPr/>
        </p:nvPicPr>
        <p:blipFill>
          <a:blip r:embed="rId1"/>
          <a:stretch/>
        </p:blipFill>
        <p:spPr>
          <a:xfrm>
            <a:off x="9721080" y="349200"/>
            <a:ext cx="2336040" cy="3079440"/>
          </a:xfrm>
          <a:prstGeom prst="rect">
            <a:avLst/>
          </a:prstGeom>
          <a:ln w="0">
            <a:noFill/>
          </a:ln>
        </p:spPr>
      </p:pic>
      <p:sp>
        <p:nvSpPr>
          <p:cNvPr id="108" name="TextBox 3"/>
          <p:cNvSpPr/>
          <p:nvPr/>
        </p:nvSpPr>
        <p:spPr>
          <a:xfrm>
            <a:off x="3048120" y="889920"/>
            <a:ext cx="6095520" cy="502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 defTabSz="914400">
              <a:lnSpc>
                <a:spcPct val="100000"/>
              </a:lnSpc>
            </a:pPr>
            <a:r>
              <a:rPr b="0" lang="en-IN" sz="1800" strike="noStrike" u="none">
                <a:solidFill>
                  <a:srgbClr val="2b2a29"/>
                </a:solidFill>
                <a:uFillTx/>
                <a:latin typeface="montserrat"/>
              </a:rPr>
              <a:t>void pop()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800" strike="noStrike" u="none">
                <a:solidFill>
                  <a:srgbClr val="2b2a29"/>
                </a:solidFill>
                <a:uFillTx/>
                <a:latin typeface="montserrat"/>
              </a:rPr>
              <a:t>{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8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1" lang="en-IN" sz="1800" strike="noStrike" u="none">
                <a:solidFill>
                  <a:srgbClr val="006699"/>
                </a:solidFill>
                <a:uFillTx/>
                <a:latin typeface="montserrat"/>
              </a:rPr>
              <a:t>int</a:t>
            </a:r>
            <a:r>
              <a:rPr b="0" lang="en-IN" sz="1800" strike="noStrike" u="none">
                <a:solidFill>
                  <a:srgbClr val="2b2a29"/>
                </a:solidFill>
                <a:uFillTx/>
                <a:latin typeface="montserrat"/>
              </a:rPr>
              <a:t> item;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8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0" lang="en-IN" sz="1800" strike="noStrike" u="none">
                <a:solidFill>
                  <a:srgbClr val="2b2a29"/>
                </a:solidFill>
                <a:uFillTx/>
                <a:latin typeface="montserrat"/>
              </a:rPr>
              <a:t>struct node *ptr;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8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1" lang="en-IN" sz="1800" strike="noStrike" u="none">
                <a:solidFill>
                  <a:srgbClr val="006699"/>
                </a:solidFill>
                <a:uFillTx/>
                <a:latin typeface="montserrat"/>
              </a:rPr>
              <a:t>if</a:t>
            </a:r>
            <a:r>
              <a:rPr b="0" lang="en-IN" sz="1800" strike="noStrike" u="none">
                <a:solidFill>
                  <a:srgbClr val="2b2a29"/>
                </a:solidFill>
                <a:uFillTx/>
                <a:latin typeface="montserrat"/>
              </a:rPr>
              <a:t> (head == NULL)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8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0" lang="en-IN" sz="1800" strike="noStrike" u="none">
                <a:solidFill>
                  <a:srgbClr val="2b2a29"/>
                </a:solidFill>
                <a:uFillTx/>
                <a:latin typeface="montserrat"/>
              </a:rPr>
              <a:t>{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800" strike="noStrike" u="none">
                <a:solidFill>
                  <a:srgbClr val="2b2a29"/>
                </a:solidFill>
                <a:uFillTx/>
                <a:latin typeface="montserrat"/>
              </a:rPr>
              <a:t>        </a:t>
            </a:r>
            <a:r>
              <a:rPr b="0" lang="en-IN" sz="1800" strike="noStrike" u="none">
                <a:solidFill>
                  <a:srgbClr val="2b2a29"/>
                </a:solidFill>
                <a:uFillTx/>
                <a:latin typeface="montserrat"/>
              </a:rPr>
              <a:t>printf("Underflow");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8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0" lang="en-IN" sz="1800" strike="noStrike" u="none">
                <a:solidFill>
                  <a:srgbClr val="2b2a29"/>
                </a:solidFill>
                <a:uFillTx/>
                <a:latin typeface="montserrat"/>
              </a:rPr>
              <a:t>}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8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1" lang="en-IN" sz="1800" strike="noStrike" u="none">
                <a:solidFill>
                  <a:srgbClr val="006699"/>
                </a:solidFill>
                <a:uFillTx/>
                <a:latin typeface="montserrat"/>
              </a:rPr>
              <a:t>else</a:t>
            </a:r>
            <a:r>
              <a:rPr b="0" lang="en-IN" sz="1800" strike="noStrike" u="none">
                <a:solidFill>
                  <a:srgbClr val="2b2a29"/>
                </a:solidFill>
                <a:uFillTx/>
                <a:latin typeface="montserrat"/>
              </a:rPr>
              <a:t>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8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0" lang="en-IN" sz="1800" strike="noStrike" u="none">
                <a:solidFill>
                  <a:srgbClr val="2b2a29"/>
                </a:solidFill>
                <a:uFillTx/>
                <a:latin typeface="montserrat"/>
              </a:rPr>
              <a:t>{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800" strike="noStrike" u="none">
                <a:solidFill>
                  <a:srgbClr val="2b2a29"/>
                </a:solidFill>
                <a:uFillTx/>
                <a:latin typeface="montserrat"/>
              </a:rPr>
              <a:t>        </a:t>
            </a:r>
            <a:r>
              <a:rPr b="0" lang="en-IN" sz="1800" strike="noStrike" u="none">
                <a:solidFill>
                  <a:srgbClr val="2b2a29"/>
                </a:solidFill>
                <a:uFillTx/>
                <a:latin typeface="montserrat"/>
              </a:rPr>
              <a:t>item = head-&gt;val;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800" strike="noStrike" u="none">
                <a:solidFill>
                  <a:srgbClr val="2b2a29"/>
                </a:solidFill>
                <a:uFillTx/>
                <a:latin typeface="montserrat"/>
              </a:rPr>
              <a:t>        </a:t>
            </a:r>
            <a:r>
              <a:rPr b="0" lang="en-IN" sz="1800" strike="noStrike" u="none">
                <a:solidFill>
                  <a:srgbClr val="2b2a29"/>
                </a:solidFill>
                <a:uFillTx/>
                <a:latin typeface="montserrat"/>
              </a:rPr>
              <a:t>ptr = head;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800" strike="noStrike" u="none">
                <a:solidFill>
                  <a:srgbClr val="2b2a29"/>
                </a:solidFill>
                <a:uFillTx/>
                <a:latin typeface="montserrat"/>
              </a:rPr>
              <a:t>        </a:t>
            </a:r>
            <a:r>
              <a:rPr b="0" lang="en-IN" sz="1800" strike="noStrike" u="none">
                <a:solidFill>
                  <a:srgbClr val="2b2a29"/>
                </a:solidFill>
                <a:uFillTx/>
                <a:latin typeface="montserrat"/>
              </a:rPr>
              <a:t>head = head-&gt;next;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800" strike="noStrike" u="none">
                <a:solidFill>
                  <a:srgbClr val="2b2a29"/>
                </a:solidFill>
                <a:uFillTx/>
                <a:latin typeface="montserrat"/>
              </a:rPr>
              <a:t>        </a:t>
            </a:r>
            <a:r>
              <a:rPr b="0" lang="en-IN" sz="1800" strike="noStrike" u="none">
                <a:solidFill>
                  <a:srgbClr val="2b2a29"/>
                </a:solidFill>
                <a:uFillTx/>
                <a:latin typeface="montserrat"/>
              </a:rPr>
              <a:t>free(ptr);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800" strike="noStrike" u="none">
                <a:solidFill>
                  <a:srgbClr val="2b2a29"/>
                </a:solidFill>
                <a:uFillTx/>
                <a:latin typeface="montserrat"/>
              </a:rPr>
              <a:t>        </a:t>
            </a:r>
            <a:r>
              <a:rPr b="0" lang="en-IN" sz="1800" strike="noStrike" u="none">
                <a:solidFill>
                  <a:srgbClr val="2b2a29"/>
                </a:solidFill>
                <a:uFillTx/>
                <a:latin typeface="montserrat"/>
              </a:rPr>
              <a:t>printf("Item popped");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800" strike="noStrike" u="none">
                <a:solidFill>
                  <a:srgbClr val="2b2a29"/>
                </a:solidFill>
                <a:uFillTx/>
                <a:latin typeface="montserrat"/>
              </a:rPr>
              <a:t>        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800" strike="noStrike" u="none">
                <a:solidFill>
                  <a:srgbClr val="2b2a29"/>
                </a:solidFill>
                <a:uFillTx/>
                <a:latin typeface="montserrat"/>
              </a:rPr>
              <a:t>    </a:t>
            </a:r>
            <a:r>
              <a:rPr b="0" lang="en-IN" sz="1800" strike="noStrike" u="none">
                <a:solidFill>
                  <a:srgbClr val="2b2a29"/>
                </a:solidFill>
                <a:uFillTx/>
                <a:latin typeface="montserrat"/>
              </a:rPr>
              <a:t>}  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en-IN" sz="1800" strike="noStrike" u="none">
                <a:solidFill>
                  <a:srgbClr val="2b2a29"/>
                </a:solidFill>
                <a:uFillTx/>
                <a:latin typeface="montserrat"/>
              </a:rPr>
              <a:t>}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Box 1"/>
          <p:cNvSpPr/>
          <p:nvPr/>
        </p:nvSpPr>
        <p:spPr>
          <a:xfrm>
            <a:off x="4407120" y="141480"/>
            <a:ext cx="337716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IN" sz="2800" strike="noStrike" u="none">
                <a:solidFill>
                  <a:schemeClr val="dk1"/>
                </a:solidFill>
                <a:uFillTx/>
                <a:latin typeface="Times New Roman"/>
              </a:rPr>
              <a:t>Application Of Stack</a:t>
            </a:r>
            <a:endParaRPr b="0" lang="en-US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0" name="TextBox 2"/>
          <p:cNvSpPr/>
          <p:nvPr/>
        </p:nvSpPr>
        <p:spPr>
          <a:xfrm>
            <a:off x="670680" y="664560"/>
            <a:ext cx="7194240" cy="146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IN" sz="1800" strike="noStrike" u="none">
                <a:solidFill>
                  <a:schemeClr val="dk1"/>
                </a:solidFill>
                <a:uFillTx/>
                <a:latin typeface="Times New Roman"/>
              </a:rPr>
              <a:t>Arithmetic Expression </a:t>
            </a:r>
            <a:r>
              <a:rPr b="0" i="1" lang="en-IN" sz="1400" strike="noStrike" u="none">
                <a:solidFill>
                  <a:schemeClr val="dk1"/>
                </a:solidFill>
                <a:uFillTx/>
                <a:latin typeface="Times New Roman"/>
              </a:rPr>
              <a:t>(The Arithmetic expression involves OPERENDS and OPERATORS)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en-IN" sz="1800" strike="noStrike" u="none">
                <a:solidFill>
                  <a:schemeClr val="dk1"/>
                </a:solidFill>
                <a:uFillTx/>
                <a:latin typeface="Times New Roman"/>
              </a:rPr>
              <a:t>Infix Expression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en-IN" sz="1800" strike="noStrike" u="none">
                <a:solidFill>
                  <a:schemeClr val="dk1"/>
                </a:solidFill>
                <a:uFillTx/>
                <a:latin typeface="Times New Roman"/>
              </a:rPr>
              <a:t>Postfix Expression (Reverse Polish Notation)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en-IN" sz="1800" strike="noStrike" u="none">
                <a:solidFill>
                  <a:schemeClr val="dk1"/>
                </a:solidFill>
                <a:uFillTx/>
                <a:latin typeface="Times New Roman"/>
              </a:rPr>
              <a:t>Prefix Expression ( Polish Notation)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graphicFrame>
        <p:nvGraphicFramePr>
          <p:cNvPr id="111" name="Table 3"/>
          <p:cNvGraphicFramePr/>
          <p:nvPr/>
        </p:nvGraphicFramePr>
        <p:xfrm>
          <a:off x="642240" y="3026880"/>
          <a:ext cx="4146480" cy="2454840"/>
        </p:xfrm>
        <a:graphic>
          <a:graphicData uri="http://schemas.openxmlformats.org/drawingml/2006/table">
            <a:tbl>
              <a:tblPr/>
              <a:tblGrid>
                <a:gridCol w="1591560"/>
                <a:gridCol w="2554920"/>
              </a:tblGrid>
              <a:tr h="0">
                <a:tc>
                  <a:txBody>
                    <a:bodyPr lIns="63360" rIns="63360" tIns="63360" bIns="6336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IN" sz="1800" strike="noStrike" u="none">
                          <a:solidFill>
                            <a:srgbClr val="ffffff"/>
                          </a:solidFill>
                          <a:uFillTx/>
                          <a:latin typeface="Calibri"/>
                        </a:rPr>
                        <a:t>Operators</a:t>
                      </a:r>
                      <a:endParaRPr b="0" lang="en-US" sz="18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63360" marR="63360">
                    <a:lnL w="12240">
                      <a:solidFill>
                        <a:srgbClr val="c06f7b"/>
                      </a:solidFill>
                      <a:prstDash val="solid"/>
                    </a:lnL>
                    <a:lnR w="12240">
                      <a:solidFill>
                        <a:srgbClr val="60707b"/>
                      </a:solidFill>
                      <a:prstDash val="solid"/>
                    </a:lnR>
                    <a:lnT w="12240">
                      <a:solidFill>
                        <a:srgbClr val="c06f7b"/>
                      </a:solidFill>
                      <a:prstDash val="solid"/>
                    </a:lnT>
                    <a:lnB w="6480">
                      <a:solidFill>
                        <a:srgbClr val="c7ccbe"/>
                      </a:solidFill>
                      <a:prstDash val="solid"/>
                    </a:lnB>
                    <a:solidFill>
                      <a:srgbClr val="0d4549"/>
                    </a:solidFill>
                  </a:tcPr>
                </a:tc>
                <a:tc>
                  <a:txBody>
                    <a:bodyPr lIns="63360" rIns="63360" tIns="63360" bIns="6336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IN" sz="1800" strike="noStrike" u="none">
                          <a:solidFill>
                            <a:srgbClr val="ffffff"/>
                          </a:solidFill>
                          <a:uFillTx/>
                          <a:latin typeface="Calibri"/>
                        </a:rPr>
                        <a:t>Symbols</a:t>
                      </a:r>
                      <a:endParaRPr b="0" lang="en-US" sz="18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63360" marR="63360">
                    <a:lnL w="12240">
                      <a:solidFill>
                        <a:srgbClr val="60707b"/>
                      </a:solidFill>
                      <a:prstDash val="solid"/>
                    </a:lnL>
                    <a:lnR w="12240">
                      <a:solidFill>
                        <a:srgbClr val="60707b"/>
                      </a:solidFill>
                      <a:prstDash val="solid"/>
                    </a:lnR>
                    <a:lnT w="12240">
                      <a:solidFill>
                        <a:srgbClr val="60707b"/>
                      </a:solidFill>
                      <a:prstDash val="solid"/>
                    </a:lnT>
                    <a:lnB w="6480">
                      <a:solidFill>
                        <a:srgbClr val="c7ccbe"/>
                      </a:solidFill>
                      <a:prstDash val="solid"/>
                    </a:lnB>
                    <a:solidFill>
                      <a:srgbClr val="0d4549"/>
                    </a:solidFill>
                  </a:tcPr>
                </a:tc>
              </a:tr>
              <a:tr h="0">
                <a:tc>
                  <a:txBody>
                    <a:bodyPr lIns="50760" rIns="50760" tIns="50760" bIns="507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IN" sz="1800" strike="noStrike" u="none">
                          <a:solidFill>
                            <a:schemeClr val="dk1"/>
                          </a:solidFill>
                          <a:uFillTx/>
                          <a:latin typeface="Calibri"/>
                        </a:rPr>
                        <a:t>Parenthesis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50760" marR="50760">
                    <a:lnL w="6480">
                      <a:solidFill>
                        <a:srgbClr val="c7ccbe"/>
                      </a:solidFill>
                      <a:prstDash val="solid"/>
                    </a:lnL>
                    <a:lnR w="6480">
                      <a:solidFill>
                        <a:srgbClr val="c7ccbe"/>
                      </a:solidFill>
                      <a:prstDash val="solid"/>
                    </a:lnR>
                    <a:lnT w="6480">
                      <a:solidFill>
                        <a:srgbClr val="c7ccbe"/>
                      </a:solidFill>
                      <a:prstDash val="solid"/>
                    </a:lnT>
                    <a:lnB w="6480">
                      <a:solidFill>
                        <a:srgbClr val="c7ccb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0760" rIns="50760" tIns="50760" bIns="507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IN" sz="1800" strike="noStrike" u="none">
                          <a:solidFill>
                            <a:schemeClr val="dk1"/>
                          </a:solidFill>
                          <a:uFillTx/>
                          <a:latin typeface="Calibri"/>
                        </a:rPr>
                        <a:t>( ), {}, [ ]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50760" marR="50760">
                    <a:lnL w="6480">
                      <a:solidFill>
                        <a:srgbClr val="c7ccbe"/>
                      </a:solidFill>
                      <a:prstDash val="solid"/>
                    </a:lnL>
                    <a:lnR w="6480">
                      <a:solidFill>
                        <a:srgbClr val="c7ccbe"/>
                      </a:solidFill>
                      <a:prstDash val="solid"/>
                    </a:lnR>
                    <a:lnT w="6480">
                      <a:solidFill>
                        <a:srgbClr val="c7ccbe"/>
                      </a:solidFill>
                      <a:prstDash val="solid"/>
                    </a:lnT>
                    <a:lnB w="6480">
                      <a:solidFill>
                        <a:srgbClr val="c7ccb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 lIns="50760" rIns="50760" tIns="50760" bIns="507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IN" sz="1800" strike="noStrike" u="none">
                          <a:solidFill>
                            <a:schemeClr val="dk1"/>
                          </a:solidFill>
                          <a:uFillTx/>
                          <a:latin typeface="Calibri"/>
                        </a:rPr>
                        <a:t>Exponents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50760" marR="50760">
                    <a:lnL w="6480">
                      <a:solidFill>
                        <a:srgbClr val="c7ccbe"/>
                      </a:solidFill>
                      <a:prstDash val="solid"/>
                    </a:lnL>
                    <a:lnR w="6480">
                      <a:solidFill>
                        <a:srgbClr val="c7ccbe"/>
                      </a:solidFill>
                      <a:prstDash val="solid"/>
                    </a:lnR>
                    <a:lnT w="6480">
                      <a:solidFill>
                        <a:srgbClr val="c7ccbe"/>
                      </a:solidFill>
                      <a:prstDash val="solid"/>
                    </a:lnT>
                    <a:lnB w="6480">
                      <a:solidFill>
                        <a:srgbClr val="c7ccbe"/>
                      </a:solidFill>
                      <a:prstDash val="solid"/>
                    </a:lnB>
                    <a:solidFill>
                      <a:srgbClr val="e7f6f8"/>
                    </a:solidFill>
                  </a:tcPr>
                </a:tc>
                <a:tc>
                  <a:txBody>
                    <a:bodyPr lIns="50760" rIns="50760" tIns="50760" bIns="507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IN" sz="1800" strike="noStrike" u="none">
                          <a:solidFill>
                            <a:schemeClr val="dk1"/>
                          </a:solidFill>
                          <a:uFillTx/>
                          <a:latin typeface="Calibri"/>
                        </a:rPr>
                        <a:t>^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50760" marR="50760">
                    <a:lnL w="6480">
                      <a:solidFill>
                        <a:srgbClr val="c7ccbe"/>
                      </a:solidFill>
                      <a:prstDash val="solid"/>
                    </a:lnL>
                    <a:lnR w="6480">
                      <a:solidFill>
                        <a:srgbClr val="c7ccbe"/>
                      </a:solidFill>
                      <a:prstDash val="solid"/>
                    </a:lnR>
                    <a:lnT w="6480">
                      <a:solidFill>
                        <a:srgbClr val="c7ccbe"/>
                      </a:solidFill>
                      <a:prstDash val="solid"/>
                    </a:lnT>
                    <a:lnB w="6480">
                      <a:solidFill>
                        <a:srgbClr val="c7ccbe"/>
                      </a:solidFill>
                      <a:prstDash val="solid"/>
                    </a:lnB>
                    <a:solidFill>
                      <a:srgbClr val="e7f6f8"/>
                    </a:solidFill>
                  </a:tcPr>
                </a:tc>
              </a:tr>
              <a:tr h="0">
                <a:tc>
                  <a:txBody>
                    <a:bodyPr lIns="50760" rIns="50760" tIns="50760" bIns="507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IN" sz="1800" strike="noStrike" u="none">
                          <a:solidFill>
                            <a:schemeClr val="dk1"/>
                          </a:solidFill>
                          <a:uFillTx/>
                          <a:latin typeface="Calibri"/>
                        </a:rPr>
                        <a:t>Multiplication and Division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50760" marR="50760">
                    <a:lnL w="6480">
                      <a:solidFill>
                        <a:srgbClr val="c7ccbe"/>
                      </a:solidFill>
                      <a:prstDash val="solid"/>
                    </a:lnL>
                    <a:lnR w="6480">
                      <a:solidFill>
                        <a:srgbClr val="c7ccbe"/>
                      </a:solidFill>
                      <a:prstDash val="solid"/>
                    </a:lnR>
                    <a:lnT w="6480">
                      <a:solidFill>
                        <a:srgbClr val="c7ccbe"/>
                      </a:solidFill>
                      <a:prstDash val="solid"/>
                    </a:lnT>
                    <a:lnB w="6480">
                      <a:solidFill>
                        <a:srgbClr val="c7ccb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0760" rIns="50760" tIns="50760" bIns="507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IN" sz="1800" strike="noStrike" u="none">
                          <a:solidFill>
                            <a:schemeClr val="dk1"/>
                          </a:solidFill>
                          <a:uFillTx/>
                          <a:latin typeface="Calibri"/>
                        </a:rPr>
                        <a:t>*, /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50760" marR="50760">
                    <a:lnL w="6480">
                      <a:solidFill>
                        <a:srgbClr val="c7ccbe"/>
                      </a:solidFill>
                      <a:prstDash val="solid"/>
                    </a:lnL>
                    <a:lnR w="6480">
                      <a:solidFill>
                        <a:srgbClr val="c7ccbe"/>
                      </a:solidFill>
                      <a:prstDash val="solid"/>
                    </a:lnR>
                    <a:lnT w="6480">
                      <a:solidFill>
                        <a:srgbClr val="c7ccbe"/>
                      </a:solidFill>
                      <a:prstDash val="solid"/>
                    </a:lnT>
                    <a:lnB w="6480">
                      <a:solidFill>
                        <a:srgbClr val="c7ccb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 lIns="50760" rIns="50760" tIns="50760" bIns="507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IN" sz="1800" strike="noStrike" u="none">
                          <a:solidFill>
                            <a:schemeClr val="dk1"/>
                          </a:solidFill>
                          <a:uFillTx/>
                          <a:latin typeface="Calibri"/>
                        </a:rPr>
                        <a:t>Addition and Subtraction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50760" marR="50760">
                    <a:lnL w="6480">
                      <a:solidFill>
                        <a:srgbClr val="c7ccbe"/>
                      </a:solidFill>
                      <a:prstDash val="solid"/>
                    </a:lnL>
                    <a:lnR w="6480">
                      <a:solidFill>
                        <a:srgbClr val="c7ccbe"/>
                      </a:solidFill>
                      <a:prstDash val="solid"/>
                    </a:lnR>
                    <a:lnT w="6480">
                      <a:solidFill>
                        <a:srgbClr val="c7ccbe"/>
                      </a:solidFill>
                      <a:prstDash val="solid"/>
                    </a:lnT>
                    <a:lnB w="6480">
                      <a:solidFill>
                        <a:srgbClr val="c7ccbe"/>
                      </a:solidFill>
                      <a:prstDash val="solid"/>
                    </a:lnB>
                    <a:solidFill>
                      <a:srgbClr val="e7f6f8"/>
                    </a:solidFill>
                  </a:tcPr>
                </a:tc>
                <a:tc>
                  <a:txBody>
                    <a:bodyPr lIns="50760" rIns="50760" tIns="50760" bIns="507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IN" sz="1800" strike="noStrike" u="none">
                          <a:solidFill>
                            <a:schemeClr val="dk1"/>
                          </a:solidFill>
                          <a:uFillTx/>
                          <a:latin typeface="Calibri"/>
                        </a:rPr>
                        <a:t>+ , -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50760" marR="50760">
                    <a:lnL w="6480">
                      <a:solidFill>
                        <a:srgbClr val="c7ccbe"/>
                      </a:solidFill>
                      <a:prstDash val="solid"/>
                    </a:lnL>
                    <a:lnR w="6480">
                      <a:solidFill>
                        <a:srgbClr val="c7ccbe"/>
                      </a:solidFill>
                      <a:prstDash val="solid"/>
                    </a:lnR>
                    <a:lnT w="6480">
                      <a:solidFill>
                        <a:srgbClr val="c7ccbe"/>
                      </a:solidFill>
                      <a:prstDash val="solid"/>
                    </a:lnT>
                    <a:lnB w="6480">
                      <a:solidFill>
                        <a:srgbClr val="c7ccbe"/>
                      </a:solidFill>
                      <a:prstDash val="solid"/>
                    </a:lnB>
                    <a:solidFill>
                      <a:srgbClr val="e7f6f8"/>
                    </a:solidFill>
                  </a:tcPr>
                </a:tc>
              </a:tr>
            </a:tbl>
          </a:graphicData>
        </a:graphic>
      </p:graphicFrame>
      <p:sp>
        <p:nvSpPr>
          <p:cNvPr id="112" name="TextBox 4"/>
          <p:cNvSpPr/>
          <p:nvPr/>
        </p:nvSpPr>
        <p:spPr>
          <a:xfrm>
            <a:off x="541800" y="2403720"/>
            <a:ext cx="339192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IN" sz="2800" strike="noStrike" u="none">
                <a:solidFill>
                  <a:schemeClr val="dk1"/>
                </a:solidFill>
                <a:uFillTx/>
                <a:latin typeface="Times New Roman"/>
              </a:rPr>
              <a:t>Operator Precedence</a:t>
            </a:r>
            <a:endParaRPr b="0" lang="en-US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extBox 1"/>
          <p:cNvSpPr/>
          <p:nvPr/>
        </p:nvSpPr>
        <p:spPr>
          <a:xfrm>
            <a:off x="4407120" y="141480"/>
            <a:ext cx="337716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IN" sz="2800" strike="noStrike" u="none">
                <a:solidFill>
                  <a:schemeClr val="dk1"/>
                </a:solidFill>
                <a:uFillTx/>
                <a:latin typeface="Times New Roman"/>
              </a:rPr>
              <a:t>Application Of Stack</a:t>
            </a:r>
            <a:endParaRPr b="0" lang="en-US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4" name="TextBox 2"/>
          <p:cNvSpPr/>
          <p:nvPr/>
        </p:nvSpPr>
        <p:spPr>
          <a:xfrm>
            <a:off x="670680" y="664560"/>
            <a:ext cx="7194240" cy="146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IN" sz="1800" strike="noStrike" u="none">
                <a:solidFill>
                  <a:schemeClr val="dk1"/>
                </a:solidFill>
                <a:uFillTx/>
                <a:latin typeface="Times New Roman"/>
              </a:rPr>
              <a:t>Arithmetic Expression </a:t>
            </a:r>
            <a:r>
              <a:rPr b="0" i="1" lang="en-IN" sz="1400" strike="noStrike" u="none">
                <a:solidFill>
                  <a:schemeClr val="dk1"/>
                </a:solidFill>
                <a:uFillTx/>
                <a:latin typeface="Times New Roman"/>
              </a:rPr>
              <a:t>(The Arithmetic expression involves OPERENDS and OPERATORS)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en-IN" sz="1800" strike="noStrike" u="none">
                <a:solidFill>
                  <a:schemeClr val="dk1"/>
                </a:solidFill>
                <a:uFillTx/>
                <a:latin typeface="Times New Roman"/>
              </a:rPr>
              <a:t>Infix Expression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en-IN" sz="1800" strike="noStrike" u="none">
                <a:solidFill>
                  <a:schemeClr val="dk1"/>
                </a:solidFill>
                <a:uFillTx/>
                <a:latin typeface="Times New Roman"/>
              </a:rPr>
              <a:t>Postfix Expression (Reverse Polish Notation)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en-IN" sz="1800" strike="noStrike" u="none">
                <a:solidFill>
                  <a:schemeClr val="dk1"/>
                </a:solidFill>
                <a:uFillTx/>
                <a:latin typeface="Times New Roman"/>
              </a:rPr>
              <a:t>Prefix Expression ( Polish Notation)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graphicFrame>
        <p:nvGraphicFramePr>
          <p:cNvPr id="115" name="Table 3"/>
          <p:cNvGraphicFramePr/>
          <p:nvPr/>
        </p:nvGraphicFramePr>
        <p:xfrm>
          <a:off x="642240" y="3026880"/>
          <a:ext cx="4146480" cy="2454840"/>
        </p:xfrm>
        <a:graphic>
          <a:graphicData uri="http://schemas.openxmlformats.org/drawingml/2006/table">
            <a:tbl>
              <a:tblPr/>
              <a:tblGrid>
                <a:gridCol w="1591560"/>
                <a:gridCol w="2554920"/>
              </a:tblGrid>
              <a:tr h="0">
                <a:tc>
                  <a:txBody>
                    <a:bodyPr lIns="63360" rIns="63360" tIns="63360" bIns="6336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IN" sz="1800" strike="noStrike" u="none">
                          <a:solidFill>
                            <a:srgbClr val="ffffff"/>
                          </a:solidFill>
                          <a:uFillTx/>
                          <a:latin typeface="Calibri"/>
                        </a:rPr>
                        <a:t>Operators</a:t>
                      </a:r>
                      <a:endParaRPr b="0" lang="en-US" sz="18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63360" marR="63360">
                    <a:lnL w="12240">
                      <a:solidFill>
                        <a:srgbClr val="c06f7b"/>
                      </a:solidFill>
                      <a:prstDash val="solid"/>
                    </a:lnL>
                    <a:lnR w="12240">
                      <a:solidFill>
                        <a:srgbClr val="60707b"/>
                      </a:solidFill>
                      <a:prstDash val="solid"/>
                    </a:lnR>
                    <a:lnT w="12240">
                      <a:solidFill>
                        <a:srgbClr val="c06f7b"/>
                      </a:solidFill>
                      <a:prstDash val="solid"/>
                    </a:lnT>
                    <a:lnB w="6480">
                      <a:solidFill>
                        <a:srgbClr val="c7ccbe"/>
                      </a:solidFill>
                      <a:prstDash val="solid"/>
                    </a:lnB>
                    <a:solidFill>
                      <a:srgbClr val="0d4549"/>
                    </a:solidFill>
                  </a:tcPr>
                </a:tc>
                <a:tc>
                  <a:txBody>
                    <a:bodyPr lIns="63360" rIns="63360" tIns="63360" bIns="6336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IN" sz="1800" strike="noStrike" u="none">
                          <a:solidFill>
                            <a:srgbClr val="ffffff"/>
                          </a:solidFill>
                          <a:uFillTx/>
                          <a:latin typeface="Calibri"/>
                        </a:rPr>
                        <a:t>Symbols</a:t>
                      </a:r>
                      <a:endParaRPr b="0" lang="en-US" sz="18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63360" marR="63360">
                    <a:lnL w="12240">
                      <a:solidFill>
                        <a:srgbClr val="60707b"/>
                      </a:solidFill>
                      <a:prstDash val="solid"/>
                    </a:lnL>
                    <a:lnR w="12240">
                      <a:solidFill>
                        <a:srgbClr val="60707b"/>
                      </a:solidFill>
                      <a:prstDash val="solid"/>
                    </a:lnR>
                    <a:lnT w="12240">
                      <a:solidFill>
                        <a:srgbClr val="60707b"/>
                      </a:solidFill>
                      <a:prstDash val="solid"/>
                    </a:lnT>
                    <a:lnB w="6480">
                      <a:solidFill>
                        <a:srgbClr val="c7ccbe"/>
                      </a:solidFill>
                      <a:prstDash val="solid"/>
                    </a:lnB>
                    <a:solidFill>
                      <a:srgbClr val="0d4549"/>
                    </a:solidFill>
                  </a:tcPr>
                </a:tc>
              </a:tr>
              <a:tr h="0">
                <a:tc>
                  <a:txBody>
                    <a:bodyPr lIns="50760" rIns="50760" tIns="50760" bIns="507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IN" sz="1800" strike="noStrike" u="none">
                          <a:solidFill>
                            <a:schemeClr val="dk1"/>
                          </a:solidFill>
                          <a:uFillTx/>
                          <a:latin typeface="Calibri"/>
                        </a:rPr>
                        <a:t>Parenthesis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50760" marR="50760">
                    <a:lnL w="6480">
                      <a:solidFill>
                        <a:srgbClr val="c7ccbe"/>
                      </a:solidFill>
                      <a:prstDash val="solid"/>
                    </a:lnL>
                    <a:lnR w="6480">
                      <a:solidFill>
                        <a:srgbClr val="c7ccbe"/>
                      </a:solidFill>
                      <a:prstDash val="solid"/>
                    </a:lnR>
                    <a:lnT w="6480">
                      <a:solidFill>
                        <a:srgbClr val="c7ccbe"/>
                      </a:solidFill>
                      <a:prstDash val="solid"/>
                    </a:lnT>
                    <a:lnB w="6480">
                      <a:solidFill>
                        <a:srgbClr val="c7ccb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0760" rIns="50760" tIns="50760" bIns="507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IN" sz="1800" strike="noStrike" u="none">
                          <a:solidFill>
                            <a:schemeClr val="dk1"/>
                          </a:solidFill>
                          <a:uFillTx/>
                          <a:latin typeface="Calibri"/>
                        </a:rPr>
                        <a:t>( ), {}, [ ]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50760" marR="50760">
                    <a:lnL w="6480">
                      <a:solidFill>
                        <a:srgbClr val="c7ccbe"/>
                      </a:solidFill>
                      <a:prstDash val="solid"/>
                    </a:lnL>
                    <a:lnR w="6480">
                      <a:solidFill>
                        <a:srgbClr val="c7ccbe"/>
                      </a:solidFill>
                      <a:prstDash val="solid"/>
                    </a:lnR>
                    <a:lnT w="6480">
                      <a:solidFill>
                        <a:srgbClr val="c7ccbe"/>
                      </a:solidFill>
                      <a:prstDash val="solid"/>
                    </a:lnT>
                    <a:lnB w="6480">
                      <a:solidFill>
                        <a:srgbClr val="c7ccb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 lIns="50760" rIns="50760" tIns="50760" bIns="507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IN" sz="1800" strike="noStrike" u="none">
                          <a:solidFill>
                            <a:schemeClr val="dk1"/>
                          </a:solidFill>
                          <a:uFillTx/>
                          <a:latin typeface="Calibri"/>
                        </a:rPr>
                        <a:t>Exponents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50760" marR="50760">
                    <a:lnL w="6480">
                      <a:solidFill>
                        <a:srgbClr val="c7ccbe"/>
                      </a:solidFill>
                      <a:prstDash val="solid"/>
                    </a:lnL>
                    <a:lnR w="6480">
                      <a:solidFill>
                        <a:srgbClr val="c7ccbe"/>
                      </a:solidFill>
                      <a:prstDash val="solid"/>
                    </a:lnR>
                    <a:lnT w="6480">
                      <a:solidFill>
                        <a:srgbClr val="c7ccbe"/>
                      </a:solidFill>
                      <a:prstDash val="solid"/>
                    </a:lnT>
                    <a:lnB w="6480">
                      <a:solidFill>
                        <a:srgbClr val="c7ccbe"/>
                      </a:solidFill>
                      <a:prstDash val="solid"/>
                    </a:lnB>
                    <a:solidFill>
                      <a:srgbClr val="e7f6f8"/>
                    </a:solidFill>
                  </a:tcPr>
                </a:tc>
                <a:tc>
                  <a:txBody>
                    <a:bodyPr lIns="50760" rIns="50760" tIns="50760" bIns="507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IN" sz="1800" strike="noStrike" u="none">
                          <a:solidFill>
                            <a:schemeClr val="dk1"/>
                          </a:solidFill>
                          <a:uFillTx/>
                          <a:latin typeface="Calibri"/>
                        </a:rPr>
                        <a:t>^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50760" marR="50760">
                    <a:lnL w="6480">
                      <a:solidFill>
                        <a:srgbClr val="c7ccbe"/>
                      </a:solidFill>
                      <a:prstDash val="solid"/>
                    </a:lnL>
                    <a:lnR w="6480">
                      <a:solidFill>
                        <a:srgbClr val="c7ccbe"/>
                      </a:solidFill>
                      <a:prstDash val="solid"/>
                    </a:lnR>
                    <a:lnT w="6480">
                      <a:solidFill>
                        <a:srgbClr val="c7ccbe"/>
                      </a:solidFill>
                      <a:prstDash val="solid"/>
                    </a:lnT>
                    <a:lnB w="6480">
                      <a:solidFill>
                        <a:srgbClr val="c7ccbe"/>
                      </a:solidFill>
                      <a:prstDash val="solid"/>
                    </a:lnB>
                    <a:solidFill>
                      <a:srgbClr val="e7f6f8"/>
                    </a:solidFill>
                  </a:tcPr>
                </a:tc>
              </a:tr>
              <a:tr h="0">
                <a:tc>
                  <a:txBody>
                    <a:bodyPr lIns="50760" rIns="50760" tIns="50760" bIns="507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IN" sz="1800" strike="noStrike" u="none">
                          <a:solidFill>
                            <a:schemeClr val="dk1"/>
                          </a:solidFill>
                          <a:uFillTx/>
                          <a:latin typeface="Calibri"/>
                        </a:rPr>
                        <a:t>Multiplication and Division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50760" marR="50760">
                    <a:lnL w="6480">
                      <a:solidFill>
                        <a:srgbClr val="c7ccbe"/>
                      </a:solidFill>
                      <a:prstDash val="solid"/>
                    </a:lnL>
                    <a:lnR w="6480">
                      <a:solidFill>
                        <a:srgbClr val="c7ccbe"/>
                      </a:solidFill>
                      <a:prstDash val="solid"/>
                    </a:lnR>
                    <a:lnT w="6480">
                      <a:solidFill>
                        <a:srgbClr val="c7ccbe"/>
                      </a:solidFill>
                      <a:prstDash val="solid"/>
                    </a:lnT>
                    <a:lnB w="6480">
                      <a:solidFill>
                        <a:srgbClr val="c7ccb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0760" rIns="50760" tIns="50760" bIns="507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IN" sz="1800" strike="noStrike" u="none">
                          <a:solidFill>
                            <a:schemeClr val="dk1"/>
                          </a:solidFill>
                          <a:uFillTx/>
                          <a:latin typeface="Calibri"/>
                        </a:rPr>
                        <a:t>*, /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50760" marR="50760">
                    <a:lnL w="6480">
                      <a:solidFill>
                        <a:srgbClr val="c7ccbe"/>
                      </a:solidFill>
                      <a:prstDash val="solid"/>
                    </a:lnL>
                    <a:lnR w="6480">
                      <a:solidFill>
                        <a:srgbClr val="c7ccbe"/>
                      </a:solidFill>
                      <a:prstDash val="solid"/>
                    </a:lnR>
                    <a:lnT w="6480">
                      <a:solidFill>
                        <a:srgbClr val="c7ccbe"/>
                      </a:solidFill>
                      <a:prstDash val="solid"/>
                    </a:lnT>
                    <a:lnB w="6480">
                      <a:solidFill>
                        <a:srgbClr val="c7ccb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 lIns="50760" rIns="50760" tIns="50760" bIns="507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IN" sz="1800" strike="noStrike" u="none">
                          <a:solidFill>
                            <a:schemeClr val="dk1"/>
                          </a:solidFill>
                          <a:uFillTx/>
                          <a:latin typeface="Calibri"/>
                        </a:rPr>
                        <a:t>Addition and Subtraction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50760" marR="50760">
                    <a:lnL w="6480">
                      <a:solidFill>
                        <a:srgbClr val="c7ccbe"/>
                      </a:solidFill>
                      <a:prstDash val="solid"/>
                    </a:lnL>
                    <a:lnR w="6480">
                      <a:solidFill>
                        <a:srgbClr val="c7ccbe"/>
                      </a:solidFill>
                      <a:prstDash val="solid"/>
                    </a:lnR>
                    <a:lnT w="6480">
                      <a:solidFill>
                        <a:srgbClr val="c7ccbe"/>
                      </a:solidFill>
                      <a:prstDash val="solid"/>
                    </a:lnT>
                    <a:lnB w="6480">
                      <a:solidFill>
                        <a:srgbClr val="c7ccbe"/>
                      </a:solidFill>
                      <a:prstDash val="solid"/>
                    </a:lnB>
                    <a:solidFill>
                      <a:srgbClr val="e7f6f8"/>
                    </a:solidFill>
                  </a:tcPr>
                </a:tc>
                <a:tc>
                  <a:txBody>
                    <a:bodyPr lIns="50760" rIns="50760" tIns="50760" bIns="507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IN" sz="1800" strike="noStrike" u="none">
                          <a:solidFill>
                            <a:schemeClr val="dk1"/>
                          </a:solidFill>
                          <a:uFillTx/>
                          <a:latin typeface="Calibri"/>
                        </a:rPr>
                        <a:t>+ , -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50760" marR="50760">
                    <a:lnL w="6480">
                      <a:solidFill>
                        <a:srgbClr val="c7ccbe"/>
                      </a:solidFill>
                      <a:prstDash val="solid"/>
                    </a:lnL>
                    <a:lnR w="6480">
                      <a:solidFill>
                        <a:srgbClr val="c7ccbe"/>
                      </a:solidFill>
                      <a:prstDash val="solid"/>
                    </a:lnR>
                    <a:lnT w="6480">
                      <a:solidFill>
                        <a:srgbClr val="c7ccbe"/>
                      </a:solidFill>
                      <a:prstDash val="solid"/>
                    </a:lnT>
                    <a:lnB w="6480">
                      <a:solidFill>
                        <a:srgbClr val="c7ccbe"/>
                      </a:solidFill>
                      <a:prstDash val="solid"/>
                    </a:lnB>
                    <a:solidFill>
                      <a:srgbClr val="e7f6f8"/>
                    </a:solidFill>
                  </a:tcPr>
                </a:tc>
              </a:tr>
            </a:tbl>
          </a:graphicData>
        </a:graphic>
      </p:graphicFrame>
      <p:sp>
        <p:nvSpPr>
          <p:cNvPr id="116" name="TextBox 4"/>
          <p:cNvSpPr/>
          <p:nvPr/>
        </p:nvSpPr>
        <p:spPr>
          <a:xfrm>
            <a:off x="541800" y="2403720"/>
            <a:ext cx="339192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IN" sz="2800" strike="noStrike" u="none">
                <a:solidFill>
                  <a:schemeClr val="dk1"/>
                </a:solidFill>
                <a:uFillTx/>
                <a:latin typeface="Times New Roman"/>
              </a:rPr>
              <a:t>Operator Precedence</a:t>
            </a:r>
            <a:endParaRPr b="0" lang="en-US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cxnSp>
        <p:nvCxnSpPr>
          <p:cNvPr id="117" name="Connector: Elbow 6"/>
          <p:cNvCxnSpPr/>
          <p:nvPr/>
        </p:nvCxnSpPr>
        <p:spPr>
          <a:xfrm>
            <a:off x="2732040" y="1414800"/>
            <a:ext cx="3168360" cy="882360"/>
          </a:xfrm>
          <a:prstGeom prst="bentConnector3">
            <a:avLst>
              <a:gd name="adj1" fmla="val 85397"/>
            </a:avLst>
          </a:prstGeom>
          <a:ln>
            <a:solidFill>
              <a:srgbClr val="4472c4"/>
            </a:solidFill>
            <a:tailEnd len="med" type="triangle" w="med"/>
          </a:ln>
        </p:spPr>
      </p:cxnSp>
      <p:sp>
        <p:nvSpPr>
          <p:cNvPr id="118" name="TextBox 12"/>
          <p:cNvSpPr/>
          <p:nvPr/>
        </p:nvSpPr>
        <p:spPr>
          <a:xfrm>
            <a:off x="6258960" y="2403720"/>
            <a:ext cx="3373200" cy="20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IN" sz="1800" strike="noStrike" u="none">
                <a:solidFill>
                  <a:schemeClr val="dk1"/>
                </a:solidFill>
                <a:uFillTx/>
                <a:latin typeface="Calibri"/>
              </a:rPr>
              <a:t>Operend 1 / Operator / Operend 2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800" strike="noStrike" u="none">
                <a:solidFill>
                  <a:schemeClr val="dk1"/>
                </a:solidFill>
                <a:uFillTx/>
                <a:latin typeface="Calibri"/>
              </a:rPr>
              <a:t>Example:-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800" strike="noStrike" u="none">
                <a:solidFill>
                  <a:schemeClr val="dk1"/>
                </a:solidFill>
                <a:uFillTx/>
                <a:latin typeface="Calibri"/>
              </a:rPr>
              <a:t>A+B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800" strike="noStrike" u="none">
                <a:solidFill>
                  <a:schemeClr val="dk1"/>
                </a:solidFill>
                <a:uFillTx/>
                <a:latin typeface="Calibri"/>
              </a:rPr>
              <a:t>(A+B)*(B+C)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800" strike="noStrike" u="none">
                <a:solidFill>
                  <a:schemeClr val="dk1"/>
                </a:solidFill>
                <a:uFillTx/>
                <a:latin typeface="Calibri"/>
              </a:rPr>
              <a:t>((A+B)/E)*(D+F)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extBox 1"/>
          <p:cNvSpPr/>
          <p:nvPr/>
        </p:nvSpPr>
        <p:spPr>
          <a:xfrm>
            <a:off x="4407120" y="141480"/>
            <a:ext cx="337716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IN" sz="2800" strike="noStrike" u="none">
                <a:solidFill>
                  <a:schemeClr val="dk1"/>
                </a:solidFill>
                <a:uFillTx/>
                <a:latin typeface="Times New Roman"/>
              </a:rPr>
              <a:t>Application Of Stack</a:t>
            </a:r>
            <a:endParaRPr b="0" lang="en-US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0" name="TextBox 2"/>
          <p:cNvSpPr/>
          <p:nvPr/>
        </p:nvSpPr>
        <p:spPr>
          <a:xfrm>
            <a:off x="670680" y="664560"/>
            <a:ext cx="7194240" cy="146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IN" sz="1800" strike="noStrike" u="none">
                <a:solidFill>
                  <a:schemeClr val="dk1"/>
                </a:solidFill>
                <a:uFillTx/>
                <a:latin typeface="Times New Roman"/>
              </a:rPr>
              <a:t>Arithmetic Expression </a:t>
            </a:r>
            <a:r>
              <a:rPr b="0" i="1" lang="en-IN" sz="1400" strike="noStrike" u="none">
                <a:solidFill>
                  <a:schemeClr val="dk1"/>
                </a:solidFill>
                <a:uFillTx/>
                <a:latin typeface="Times New Roman"/>
              </a:rPr>
              <a:t>(The Arithmetic expression involves OPERENDS and OPERATORS)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en-IN" sz="1800" strike="noStrike" u="none">
                <a:solidFill>
                  <a:schemeClr val="dk1"/>
                </a:solidFill>
                <a:uFillTx/>
                <a:latin typeface="Times New Roman"/>
              </a:rPr>
              <a:t>Infix Expression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en-IN" sz="1800" strike="noStrike" u="none">
                <a:solidFill>
                  <a:schemeClr val="dk1"/>
                </a:solidFill>
                <a:uFillTx/>
                <a:latin typeface="Times New Roman"/>
              </a:rPr>
              <a:t>Postfix Expression (Reverse Polish Notation)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en-IN" sz="1800" strike="noStrike" u="none">
                <a:solidFill>
                  <a:schemeClr val="dk1"/>
                </a:solidFill>
                <a:uFillTx/>
                <a:latin typeface="Times New Roman"/>
              </a:rPr>
              <a:t>Prefix Expression ( Polish Notation)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graphicFrame>
        <p:nvGraphicFramePr>
          <p:cNvPr id="121" name="Table 3"/>
          <p:cNvGraphicFramePr/>
          <p:nvPr/>
        </p:nvGraphicFramePr>
        <p:xfrm>
          <a:off x="642240" y="3026880"/>
          <a:ext cx="4146480" cy="2454840"/>
        </p:xfrm>
        <a:graphic>
          <a:graphicData uri="http://schemas.openxmlformats.org/drawingml/2006/table">
            <a:tbl>
              <a:tblPr/>
              <a:tblGrid>
                <a:gridCol w="1591560"/>
                <a:gridCol w="2554920"/>
              </a:tblGrid>
              <a:tr h="0">
                <a:tc>
                  <a:txBody>
                    <a:bodyPr lIns="63360" rIns="63360" tIns="63360" bIns="6336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IN" sz="1800" strike="noStrike" u="none">
                          <a:solidFill>
                            <a:srgbClr val="ffffff"/>
                          </a:solidFill>
                          <a:uFillTx/>
                          <a:latin typeface="Calibri"/>
                        </a:rPr>
                        <a:t>Operators</a:t>
                      </a:r>
                      <a:endParaRPr b="0" lang="en-US" sz="18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63360" marR="63360">
                    <a:lnL w="12240">
                      <a:solidFill>
                        <a:srgbClr val="c06f7b"/>
                      </a:solidFill>
                      <a:prstDash val="solid"/>
                    </a:lnL>
                    <a:lnR w="12240">
                      <a:solidFill>
                        <a:srgbClr val="60707b"/>
                      </a:solidFill>
                      <a:prstDash val="solid"/>
                    </a:lnR>
                    <a:lnT w="12240">
                      <a:solidFill>
                        <a:srgbClr val="c06f7b"/>
                      </a:solidFill>
                      <a:prstDash val="solid"/>
                    </a:lnT>
                    <a:lnB w="6480">
                      <a:solidFill>
                        <a:srgbClr val="c7ccbe"/>
                      </a:solidFill>
                      <a:prstDash val="solid"/>
                    </a:lnB>
                    <a:solidFill>
                      <a:srgbClr val="0d4549"/>
                    </a:solidFill>
                  </a:tcPr>
                </a:tc>
                <a:tc>
                  <a:txBody>
                    <a:bodyPr lIns="63360" rIns="63360" tIns="63360" bIns="6336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IN" sz="1800" strike="noStrike" u="none">
                          <a:solidFill>
                            <a:srgbClr val="ffffff"/>
                          </a:solidFill>
                          <a:uFillTx/>
                          <a:latin typeface="Calibri"/>
                        </a:rPr>
                        <a:t>Symbols</a:t>
                      </a:r>
                      <a:endParaRPr b="0" lang="en-US" sz="18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63360" marR="63360">
                    <a:lnL w="12240">
                      <a:solidFill>
                        <a:srgbClr val="60707b"/>
                      </a:solidFill>
                      <a:prstDash val="solid"/>
                    </a:lnL>
                    <a:lnR w="12240">
                      <a:solidFill>
                        <a:srgbClr val="60707b"/>
                      </a:solidFill>
                      <a:prstDash val="solid"/>
                    </a:lnR>
                    <a:lnT w="12240">
                      <a:solidFill>
                        <a:srgbClr val="60707b"/>
                      </a:solidFill>
                      <a:prstDash val="solid"/>
                    </a:lnT>
                    <a:lnB w="6480">
                      <a:solidFill>
                        <a:srgbClr val="c7ccbe"/>
                      </a:solidFill>
                      <a:prstDash val="solid"/>
                    </a:lnB>
                    <a:solidFill>
                      <a:srgbClr val="0d4549"/>
                    </a:solidFill>
                  </a:tcPr>
                </a:tc>
              </a:tr>
              <a:tr h="0">
                <a:tc>
                  <a:txBody>
                    <a:bodyPr lIns="50760" rIns="50760" tIns="50760" bIns="507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IN" sz="1800" strike="noStrike" u="none">
                          <a:solidFill>
                            <a:schemeClr val="dk1"/>
                          </a:solidFill>
                          <a:uFillTx/>
                          <a:latin typeface="Calibri"/>
                        </a:rPr>
                        <a:t>Parenthesis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50760" marR="50760">
                    <a:lnL w="6480">
                      <a:solidFill>
                        <a:srgbClr val="c7ccbe"/>
                      </a:solidFill>
                      <a:prstDash val="solid"/>
                    </a:lnL>
                    <a:lnR w="6480">
                      <a:solidFill>
                        <a:srgbClr val="c7ccbe"/>
                      </a:solidFill>
                      <a:prstDash val="solid"/>
                    </a:lnR>
                    <a:lnT w="6480">
                      <a:solidFill>
                        <a:srgbClr val="c7ccbe"/>
                      </a:solidFill>
                      <a:prstDash val="solid"/>
                    </a:lnT>
                    <a:lnB w="6480">
                      <a:solidFill>
                        <a:srgbClr val="c7ccb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0760" rIns="50760" tIns="50760" bIns="507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IN" sz="1800" strike="noStrike" u="none">
                          <a:solidFill>
                            <a:schemeClr val="dk1"/>
                          </a:solidFill>
                          <a:uFillTx/>
                          <a:latin typeface="Calibri"/>
                        </a:rPr>
                        <a:t>( ), {}, [ ]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50760" marR="50760">
                    <a:lnL w="6480">
                      <a:solidFill>
                        <a:srgbClr val="c7ccbe"/>
                      </a:solidFill>
                      <a:prstDash val="solid"/>
                    </a:lnL>
                    <a:lnR w="6480">
                      <a:solidFill>
                        <a:srgbClr val="c7ccbe"/>
                      </a:solidFill>
                      <a:prstDash val="solid"/>
                    </a:lnR>
                    <a:lnT w="6480">
                      <a:solidFill>
                        <a:srgbClr val="c7ccbe"/>
                      </a:solidFill>
                      <a:prstDash val="solid"/>
                    </a:lnT>
                    <a:lnB w="6480">
                      <a:solidFill>
                        <a:srgbClr val="c7ccb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 lIns="50760" rIns="50760" tIns="50760" bIns="507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IN" sz="1800" strike="noStrike" u="none">
                          <a:solidFill>
                            <a:schemeClr val="dk1"/>
                          </a:solidFill>
                          <a:uFillTx/>
                          <a:latin typeface="Calibri"/>
                        </a:rPr>
                        <a:t>Exponents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50760" marR="50760">
                    <a:lnL w="6480">
                      <a:solidFill>
                        <a:srgbClr val="c7ccbe"/>
                      </a:solidFill>
                      <a:prstDash val="solid"/>
                    </a:lnL>
                    <a:lnR w="6480">
                      <a:solidFill>
                        <a:srgbClr val="c7ccbe"/>
                      </a:solidFill>
                      <a:prstDash val="solid"/>
                    </a:lnR>
                    <a:lnT w="6480">
                      <a:solidFill>
                        <a:srgbClr val="c7ccbe"/>
                      </a:solidFill>
                      <a:prstDash val="solid"/>
                    </a:lnT>
                    <a:lnB w="6480">
                      <a:solidFill>
                        <a:srgbClr val="c7ccbe"/>
                      </a:solidFill>
                      <a:prstDash val="solid"/>
                    </a:lnB>
                    <a:solidFill>
                      <a:srgbClr val="e7f6f8"/>
                    </a:solidFill>
                  </a:tcPr>
                </a:tc>
                <a:tc>
                  <a:txBody>
                    <a:bodyPr lIns="50760" rIns="50760" tIns="50760" bIns="507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IN" sz="1800" strike="noStrike" u="none">
                          <a:solidFill>
                            <a:schemeClr val="dk1"/>
                          </a:solidFill>
                          <a:uFillTx/>
                          <a:latin typeface="Calibri"/>
                        </a:rPr>
                        <a:t>^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50760" marR="50760">
                    <a:lnL w="6480">
                      <a:solidFill>
                        <a:srgbClr val="c7ccbe"/>
                      </a:solidFill>
                      <a:prstDash val="solid"/>
                    </a:lnL>
                    <a:lnR w="6480">
                      <a:solidFill>
                        <a:srgbClr val="c7ccbe"/>
                      </a:solidFill>
                      <a:prstDash val="solid"/>
                    </a:lnR>
                    <a:lnT w="6480">
                      <a:solidFill>
                        <a:srgbClr val="c7ccbe"/>
                      </a:solidFill>
                      <a:prstDash val="solid"/>
                    </a:lnT>
                    <a:lnB w="6480">
                      <a:solidFill>
                        <a:srgbClr val="c7ccbe"/>
                      </a:solidFill>
                      <a:prstDash val="solid"/>
                    </a:lnB>
                    <a:solidFill>
                      <a:srgbClr val="e7f6f8"/>
                    </a:solidFill>
                  </a:tcPr>
                </a:tc>
              </a:tr>
              <a:tr h="0">
                <a:tc>
                  <a:txBody>
                    <a:bodyPr lIns="50760" rIns="50760" tIns="50760" bIns="507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IN" sz="1800" strike="noStrike" u="none">
                          <a:solidFill>
                            <a:schemeClr val="dk1"/>
                          </a:solidFill>
                          <a:uFillTx/>
                          <a:latin typeface="Calibri"/>
                        </a:rPr>
                        <a:t>Multiplication and Division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50760" marR="50760">
                    <a:lnL w="6480">
                      <a:solidFill>
                        <a:srgbClr val="c7ccbe"/>
                      </a:solidFill>
                      <a:prstDash val="solid"/>
                    </a:lnL>
                    <a:lnR w="6480">
                      <a:solidFill>
                        <a:srgbClr val="c7ccbe"/>
                      </a:solidFill>
                      <a:prstDash val="solid"/>
                    </a:lnR>
                    <a:lnT w="6480">
                      <a:solidFill>
                        <a:srgbClr val="c7ccbe"/>
                      </a:solidFill>
                      <a:prstDash val="solid"/>
                    </a:lnT>
                    <a:lnB w="6480">
                      <a:solidFill>
                        <a:srgbClr val="c7ccb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0760" rIns="50760" tIns="50760" bIns="507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IN" sz="1800" strike="noStrike" u="none">
                          <a:solidFill>
                            <a:schemeClr val="dk1"/>
                          </a:solidFill>
                          <a:uFillTx/>
                          <a:latin typeface="Calibri"/>
                        </a:rPr>
                        <a:t>*, /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50760" marR="50760">
                    <a:lnL w="6480">
                      <a:solidFill>
                        <a:srgbClr val="c7ccbe"/>
                      </a:solidFill>
                      <a:prstDash val="solid"/>
                    </a:lnL>
                    <a:lnR w="6480">
                      <a:solidFill>
                        <a:srgbClr val="c7ccbe"/>
                      </a:solidFill>
                      <a:prstDash val="solid"/>
                    </a:lnR>
                    <a:lnT w="6480">
                      <a:solidFill>
                        <a:srgbClr val="c7ccbe"/>
                      </a:solidFill>
                      <a:prstDash val="solid"/>
                    </a:lnT>
                    <a:lnB w="6480">
                      <a:solidFill>
                        <a:srgbClr val="c7ccb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 lIns="50760" rIns="50760" tIns="50760" bIns="507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IN" sz="1800" strike="noStrike" u="none">
                          <a:solidFill>
                            <a:schemeClr val="dk1"/>
                          </a:solidFill>
                          <a:uFillTx/>
                          <a:latin typeface="Calibri"/>
                        </a:rPr>
                        <a:t>Addition and Subtraction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50760" marR="50760">
                    <a:lnL w="6480">
                      <a:solidFill>
                        <a:srgbClr val="c7ccbe"/>
                      </a:solidFill>
                      <a:prstDash val="solid"/>
                    </a:lnL>
                    <a:lnR w="6480">
                      <a:solidFill>
                        <a:srgbClr val="c7ccbe"/>
                      </a:solidFill>
                      <a:prstDash val="solid"/>
                    </a:lnR>
                    <a:lnT w="6480">
                      <a:solidFill>
                        <a:srgbClr val="c7ccbe"/>
                      </a:solidFill>
                      <a:prstDash val="solid"/>
                    </a:lnT>
                    <a:lnB w="6480">
                      <a:solidFill>
                        <a:srgbClr val="c7ccbe"/>
                      </a:solidFill>
                      <a:prstDash val="solid"/>
                    </a:lnB>
                    <a:solidFill>
                      <a:srgbClr val="e7f6f8"/>
                    </a:solidFill>
                  </a:tcPr>
                </a:tc>
                <a:tc>
                  <a:txBody>
                    <a:bodyPr lIns="50760" rIns="50760" tIns="50760" bIns="507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IN" sz="1800" strike="noStrike" u="none">
                          <a:solidFill>
                            <a:schemeClr val="dk1"/>
                          </a:solidFill>
                          <a:uFillTx/>
                          <a:latin typeface="Calibri"/>
                        </a:rPr>
                        <a:t>+ , -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50760" marR="50760">
                    <a:lnL w="6480">
                      <a:solidFill>
                        <a:srgbClr val="c7ccbe"/>
                      </a:solidFill>
                      <a:prstDash val="solid"/>
                    </a:lnL>
                    <a:lnR w="6480">
                      <a:solidFill>
                        <a:srgbClr val="c7ccbe"/>
                      </a:solidFill>
                      <a:prstDash val="solid"/>
                    </a:lnR>
                    <a:lnT w="6480">
                      <a:solidFill>
                        <a:srgbClr val="c7ccbe"/>
                      </a:solidFill>
                      <a:prstDash val="solid"/>
                    </a:lnT>
                    <a:lnB w="6480">
                      <a:solidFill>
                        <a:srgbClr val="c7ccbe"/>
                      </a:solidFill>
                      <a:prstDash val="solid"/>
                    </a:lnB>
                    <a:solidFill>
                      <a:srgbClr val="e7f6f8"/>
                    </a:solidFill>
                  </a:tcPr>
                </a:tc>
              </a:tr>
            </a:tbl>
          </a:graphicData>
        </a:graphic>
      </p:graphicFrame>
      <p:sp>
        <p:nvSpPr>
          <p:cNvPr id="122" name="TextBox 4"/>
          <p:cNvSpPr/>
          <p:nvPr/>
        </p:nvSpPr>
        <p:spPr>
          <a:xfrm>
            <a:off x="541800" y="2403720"/>
            <a:ext cx="339192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IN" sz="2800" strike="noStrike" u="none">
                <a:solidFill>
                  <a:schemeClr val="dk1"/>
                </a:solidFill>
                <a:uFillTx/>
                <a:latin typeface="Times New Roman"/>
              </a:rPr>
              <a:t>Operator Precedence</a:t>
            </a:r>
            <a:endParaRPr b="0" lang="en-US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cxnSp>
        <p:nvCxnSpPr>
          <p:cNvPr id="123" name="Connector: Elbow 6"/>
          <p:cNvCxnSpPr/>
          <p:nvPr/>
        </p:nvCxnSpPr>
        <p:spPr>
          <a:xfrm>
            <a:off x="5219640" y="1701000"/>
            <a:ext cx="1703880" cy="964440"/>
          </a:xfrm>
          <a:prstGeom prst="bentConnector3">
            <a:avLst>
              <a:gd name="adj1" fmla="val 50000"/>
            </a:avLst>
          </a:prstGeom>
          <a:ln>
            <a:solidFill>
              <a:srgbClr val="4472c4"/>
            </a:solidFill>
            <a:tailEnd len="med" type="triangle" w="med"/>
          </a:ln>
        </p:spPr>
      </p:cxnSp>
      <p:sp>
        <p:nvSpPr>
          <p:cNvPr id="124" name="TextBox 12"/>
          <p:cNvSpPr/>
          <p:nvPr/>
        </p:nvSpPr>
        <p:spPr>
          <a:xfrm>
            <a:off x="7228080" y="2413440"/>
            <a:ext cx="3700800" cy="173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IN" sz="1800" strike="noStrike" u="none">
                <a:solidFill>
                  <a:schemeClr val="dk1"/>
                </a:solidFill>
                <a:uFillTx/>
                <a:latin typeface="Calibri"/>
              </a:rPr>
              <a:t>Operend 1 / Operend 2 / Operator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800" strike="noStrike" u="none">
                <a:solidFill>
                  <a:schemeClr val="dk1"/>
                </a:solidFill>
                <a:uFillTx/>
                <a:latin typeface="Calibri"/>
              </a:rPr>
              <a:t>Example:-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800" strike="noStrike" u="none">
                <a:solidFill>
                  <a:schemeClr val="dk1"/>
                </a:solidFill>
                <a:uFillTx/>
                <a:latin typeface="Calibri"/>
              </a:rPr>
              <a:t>AB+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800" strike="noStrike" u="none">
                <a:solidFill>
                  <a:schemeClr val="dk1"/>
                </a:solidFill>
                <a:uFillTx/>
                <a:latin typeface="Calibri"/>
              </a:rPr>
              <a:t>AB+BC+*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800" strike="noStrike" u="none">
                <a:solidFill>
                  <a:schemeClr val="dk1"/>
                </a:solidFill>
                <a:uFillTx/>
                <a:latin typeface="Calibri"/>
              </a:rPr>
              <a:t>AB+E/DF+*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Box 1"/>
          <p:cNvSpPr/>
          <p:nvPr/>
        </p:nvSpPr>
        <p:spPr>
          <a:xfrm>
            <a:off x="4407120" y="141480"/>
            <a:ext cx="337716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IN" sz="2800" strike="noStrike" u="none">
                <a:solidFill>
                  <a:schemeClr val="dk1"/>
                </a:solidFill>
                <a:uFillTx/>
                <a:latin typeface="Times New Roman"/>
              </a:rPr>
              <a:t>Application Of Stack</a:t>
            </a:r>
            <a:endParaRPr b="0" lang="en-US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6" name="TextBox 2"/>
          <p:cNvSpPr/>
          <p:nvPr/>
        </p:nvSpPr>
        <p:spPr>
          <a:xfrm>
            <a:off x="670680" y="664560"/>
            <a:ext cx="7194240" cy="146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IN" sz="1800" strike="noStrike" u="none">
                <a:solidFill>
                  <a:schemeClr val="dk1"/>
                </a:solidFill>
                <a:uFillTx/>
                <a:latin typeface="Times New Roman"/>
              </a:rPr>
              <a:t>Arithmetic Expression </a:t>
            </a:r>
            <a:r>
              <a:rPr b="0" i="1" lang="en-IN" sz="1400" strike="noStrike" u="none">
                <a:solidFill>
                  <a:schemeClr val="dk1"/>
                </a:solidFill>
                <a:uFillTx/>
                <a:latin typeface="Times New Roman"/>
              </a:rPr>
              <a:t>(The Arithmetic expression involves OPERENDS and OPERATORS)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en-IN" sz="1800" strike="noStrike" u="none">
                <a:solidFill>
                  <a:schemeClr val="dk1"/>
                </a:solidFill>
                <a:uFillTx/>
                <a:latin typeface="Times New Roman"/>
              </a:rPr>
              <a:t>Infix Expression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en-IN" sz="1800" strike="noStrike" u="none">
                <a:solidFill>
                  <a:schemeClr val="dk1"/>
                </a:solidFill>
                <a:uFillTx/>
                <a:latin typeface="Times New Roman"/>
              </a:rPr>
              <a:t>Postfix Expression (Reverse Polish Notation)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en-IN" sz="1800" strike="noStrike" u="none">
                <a:solidFill>
                  <a:schemeClr val="dk1"/>
                </a:solidFill>
                <a:uFillTx/>
                <a:latin typeface="Times New Roman"/>
              </a:rPr>
              <a:t>Prefix Expression ( Polish Notation)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graphicFrame>
        <p:nvGraphicFramePr>
          <p:cNvPr id="127" name="Table 3"/>
          <p:cNvGraphicFramePr/>
          <p:nvPr/>
        </p:nvGraphicFramePr>
        <p:xfrm>
          <a:off x="642240" y="3026880"/>
          <a:ext cx="4146480" cy="2454840"/>
        </p:xfrm>
        <a:graphic>
          <a:graphicData uri="http://schemas.openxmlformats.org/drawingml/2006/table">
            <a:tbl>
              <a:tblPr/>
              <a:tblGrid>
                <a:gridCol w="1591560"/>
                <a:gridCol w="2554920"/>
              </a:tblGrid>
              <a:tr h="0">
                <a:tc>
                  <a:txBody>
                    <a:bodyPr lIns="63360" rIns="63360" tIns="63360" bIns="6336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IN" sz="1800" strike="noStrike" u="none">
                          <a:solidFill>
                            <a:srgbClr val="ffffff"/>
                          </a:solidFill>
                          <a:uFillTx/>
                          <a:latin typeface="Calibri"/>
                        </a:rPr>
                        <a:t>Operators</a:t>
                      </a:r>
                      <a:endParaRPr b="0" lang="en-US" sz="18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63360" marR="63360">
                    <a:lnL w="12240">
                      <a:solidFill>
                        <a:srgbClr val="c06f7b"/>
                      </a:solidFill>
                      <a:prstDash val="solid"/>
                    </a:lnL>
                    <a:lnR w="12240">
                      <a:solidFill>
                        <a:srgbClr val="60707b"/>
                      </a:solidFill>
                      <a:prstDash val="solid"/>
                    </a:lnR>
                    <a:lnT w="12240">
                      <a:solidFill>
                        <a:srgbClr val="c06f7b"/>
                      </a:solidFill>
                      <a:prstDash val="solid"/>
                    </a:lnT>
                    <a:lnB w="6480">
                      <a:solidFill>
                        <a:srgbClr val="c7ccbe"/>
                      </a:solidFill>
                      <a:prstDash val="solid"/>
                    </a:lnB>
                    <a:solidFill>
                      <a:srgbClr val="0d4549"/>
                    </a:solidFill>
                  </a:tcPr>
                </a:tc>
                <a:tc>
                  <a:txBody>
                    <a:bodyPr lIns="63360" rIns="63360" tIns="63360" bIns="6336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IN" sz="1800" strike="noStrike" u="none">
                          <a:solidFill>
                            <a:srgbClr val="ffffff"/>
                          </a:solidFill>
                          <a:uFillTx/>
                          <a:latin typeface="Calibri"/>
                        </a:rPr>
                        <a:t>Symbols</a:t>
                      </a:r>
                      <a:endParaRPr b="0" lang="en-US" sz="18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63360" marR="63360">
                    <a:lnL w="12240">
                      <a:solidFill>
                        <a:srgbClr val="60707b"/>
                      </a:solidFill>
                      <a:prstDash val="solid"/>
                    </a:lnL>
                    <a:lnR w="12240">
                      <a:solidFill>
                        <a:srgbClr val="60707b"/>
                      </a:solidFill>
                      <a:prstDash val="solid"/>
                    </a:lnR>
                    <a:lnT w="12240">
                      <a:solidFill>
                        <a:srgbClr val="60707b"/>
                      </a:solidFill>
                      <a:prstDash val="solid"/>
                    </a:lnT>
                    <a:lnB w="6480">
                      <a:solidFill>
                        <a:srgbClr val="c7ccbe"/>
                      </a:solidFill>
                      <a:prstDash val="solid"/>
                    </a:lnB>
                    <a:solidFill>
                      <a:srgbClr val="0d4549"/>
                    </a:solidFill>
                  </a:tcPr>
                </a:tc>
              </a:tr>
              <a:tr h="0">
                <a:tc>
                  <a:txBody>
                    <a:bodyPr lIns="50760" rIns="50760" tIns="50760" bIns="507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IN" sz="1800" strike="noStrike" u="none">
                          <a:solidFill>
                            <a:schemeClr val="dk1"/>
                          </a:solidFill>
                          <a:uFillTx/>
                          <a:latin typeface="Calibri"/>
                        </a:rPr>
                        <a:t>Parenthesis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50760" marR="50760">
                    <a:lnL w="6480">
                      <a:solidFill>
                        <a:srgbClr val="c7ccbe"/>
                      </a:solidFill>
                      <a:prstDash val="solid"/>
                    </a:lnL>
                    <a:lnR w="6480">
                      <a:solidFill>
                        <a:srgbClr val="c7ccbe"/>
                      </a:solidFill>
                      <a:prstDash val="solid"/>
                    </a:lnR>
                    <a:lnT w="6480">
                      <a:solidFill>
                        <a:srgbClr val="c7ccbe"/>
                      </a:solidFill>
                      <a:prstDash val="solid"/>
                    </a:lnT>
                    <a:lnB w="6480">
                      <a:solidFill>
                        <a:srgbClr val="c7ccb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0760" rIns="50760" tIns="50760" bIns="507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IN" sz="1800" strike="noStrike" u="none">
                          <a:solidFill>
                            <a:schemeClr val="dk1"/>
                          </a:solidFill>
                          <a:uFillTx/>
                          <a:latin typeface="Calibri"/>
                        </a:rPr>
                        <a:t>( ), {}, [ ]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50760" marR="50760">
                    <a:lnL w="6480">
                      <a:solidFill>
                        <a:srgbClr val="c7ccbe"/>
                      </a:solidFill>
                      <a:prstDash val="solid"/>
                    </a:lnL>
                    <a:lnR w="6480">
                      <a:solidFill>
                        <a:srgbClr val="c7ccbe"/>
                      </a:solidFill>
                      <a:prstDash val="solid"/>
                    </a:lnR>
                    <a:lnT w="6480">
                      <a:solidFill>
                        <a:srgbClr val="c7ccbe"/>
                      </a:solidFill>
                      <a:prstDash val="solid"/>
                    </a:lnT>
                    <a:lnB w="6480">
                      <a:solidFill>
                        <a:srgbClr val="c7ccb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 lIns="50760" rIns="50760" tIns="50760" bIns="507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IN" sz="1800" strike="noStrike" u="none">
                          <a:solidFill>
                            <a:schemeClr val="dk1"/>
                          </a:solidFill>
                          <a:uFillTx/>
                          <a:latin typeface="Calibri"/>
                        </a:rPr>
                        <a:t>Exponents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50760" marR="50760">
                    <a:lnL w="6480">
                      <a:solidFill>
                        <a:srgbClr val="c7ccbe"/>
                      </a:solidFill>
                      <a:prstDash val="solid"/>
                    </a:lnL>
                    <a:lnR w="6480">
                      <a:solidFill>
                        <a:srgbClr val="c7ccbe"/>
                      </a:solidFill>
                      <a:prstDash val="solid"/>
                    </a:lnR>
                    <a:lnT w="6480">
                      <a:solidFill>
                        <a:srgbClr val="c7ccbe"/>
                      </a:solidFill>
                      <a:prstDash val="solid"/>
                    </a:lnT>
                    <a:lnB w="6480">
                      <a:solidFill>
                        <a:srgbClr val="c7ccbe"/>
                      </a:solidFill>
                      <a:prstDash val="solid"/>
                    </a:lnB>
                    <a:solidFill>
                      <a:srgbClr val="e7f6f8"/>
                    </a:solidFill>
                  </a:tcPr>
                </a:tc>
                <a:tc>
                  <a:txBody>
                    <a:bodyPr lIns="50760" rIns="50760" tIns="50760" bIns="507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IN" sz="1800" strike="noStrike" u="none">
                          <a:solidFill>
                            <a:schemeClr val="dk1"/>
                          </a:solidFill>
                          <a:uFillTx/>
                          <a:latin typeface="Calibri"/>
                        </a:rPr>
                        <a:t>^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50760" marR="50760">
                    <a:lnL w="6480">
                      <a:solidFill>
                        <a:srgbClr val="c7ccbe"/>
                      </a:solidFill>
                      <a:prstDash val="solid"/>
                    </a:lnL>
                    <a:lnR w="6480">
                      <a:solidFill>
                        <a:srgbClr val="c7ccbe"/>
                      </a:solidFill>
                      <a:prstDash val="solid"/>
                    </a:lnR>
                    <a:lnT w="6480">
                      <a:solidFill>
                        <a:srgbClr val="c7ccbe"/>
                      </a:solidFill>
                      <a:prstDash val="solid"/>
                    </a:lnT>
                    <a:lnB w="6480">
                      <a:solidFill>
                        <a:srgbClr val="c7ccbe"/>
                      </a:solidFill>
                      <a:prstDash val="solid"/>
                    </a:lnB>
                    <a:solidFill>
                      <a:srgbClr val="e7f6f8"/>
                    </a:solidFill>
                  </a:tcPr>
                </a:tc>
              </a:tr>
              <a:tr h="0">
                <a:tc>
                  <a:txBody>
                    <a:bodyPr lIns="50760" rIns="50760" tIns="50760" bIns="507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IN" sz="1800" strike="noStrike" u="none">
                          <a:solidFill>
                            <a:schemeClr val="dk1"/>
                          </a:solidFill>
                          <a:uFillTx/>
                          <a:latin typeface="Calibri"/>
                        </a:rPr>
                        <a:t>Multiplication and Division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50760" marR="50760">
                    <a:lnL w="6480">
                      <a:solidFill>
                        <a:srgbClr val="c7ccbe"/>
                      </a:solidFill>
                      <a:prstDash val="solid"/>
                    </a:lnL>
                    <a:lnR w="6480">
                      <a:solidFill>
                        <a:srgbClr val="c7ccbe"/>
                      </a:solidFill>
                      <a:prstDash val="solid"/>
                    </a:lnR>
                    <a:lnT w="6480">
                      <a:solidFill>
                        <a:srgbClr val="c7ccbe"/>
                      </a:solidFill>
                      <a:prstDash val="solid"/>
                    </a:lnT>
                    <a:lnB w="6480">
                      <a:solidFill>
                        <a:srgbClr val="c7ccb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0760" rIns="50760" tIns="50760" bIns="507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IN" sz="1800" strike="noStrike" u="none">
                          <a:solidFill>
                            <a:schemeClr val="dk1"/>
                          </a:solidFill>
                          <a:uFillTx/>
                          <a:latin typeface="Calibri"/>
                        </a:rPr>
                        <a:t>*, /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50760" marR="50760">
                    <a:lnL w="6480">
                      <a:solidFill>
                        <a:srgbClr val="c7ccbe"/>
                      </a:solidFill>
                      <a:prstDash val="solid"/>
                    </a:lnL>
                    <a:lnR w="6480">
                      <a:solidFill>
                        <a:srgbClr val="c7ccbe"/>
                      </a:solidFill>
                      <a:prstDash val="solid"/>
                    </a:lnR>
                    <a:lnT w="6480">
                      <a:solidFill>
                        <a:srgbClr val="c7ccbe"/>
                      </a:solidFill>
                      <a:prstDash val="solid"/>
                    </a:lnT>
                    <a:lnB w="6480">
                      <a:solidFill>
                        <a:srgbClr val="c7ccb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 lIns="50760" rIns="50760" tIns="50760" bIns="507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IN" sz="1800" strike="noStrike" u="none">
                          <a:solidFill>
                            <a:schemeClr val="dk1"/>
                          </a:solidFill>
                          <a:uFillTx/>
                          <a:latin typeface="Calibri"/>
                        </a:rPr>
                        <a:t>Addition and Subtraction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50760" marR="50760">
                    <a:lnL w="6480">
                      <a:solidFill>
                        <a:srgbClr val="c7ccbe"/>
                      </a:solidFill>
                      <a:prstDash val="solid"/>
                    </a:lnL>
                    <a:lnR w="6480">
                      <a:solidFill>
                        <a:srgbClr val="c7ccbe"/>
                      </a:solidFill>
                      <a:prstDash val="solid"/>
                    </a:lnR>
                    <a:lnT w="6480">
                      <a:solidFill>
                        <a:srgbClr val="c7ccbe"/>
                      </a:solidFill>
                      <a:prstDash val="solid"/>
                    </a:lnT>
                    <a:lnB w="6480">
                      <a:solidFill>
                        <a:srgbClr val="c7ccbe"/>
                      </a:solidFill>
                      <a:prstDash val="solid"/>
                    </a:lnB>
                    <a:solidFill>
                      <a:srgbClr val="e7f6f8"/>
                    </a:solidFill>
                  </a:tcPr>
                </a:tc>
                <a:tc>
                  <a:txBody>
                    <a:bodyPr lIns="50760" rIns="50760" tIns="50760" bIns="507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IN" sz="1800" strike="noStrike" u="none">
                          <a:solidFill>
                            <a:schemeClr val="dk1"/>
                          </a:solidFill>
                          <a:uFillTx/>
                          <a:latin typeface="Calibri"/>
                        </a:rPr>
                        <a:t>+ , -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50760" marR="50760">
                    <a:lnL w="6480">
                      <a:solidFill>
                        <a:srgbClr val="c7ccbe"/>
                      </a:solidFill>
                      <a:prstDash val="solid"/>
                    </a:lnL>
                    <a:lnR w="6480">
                      <a:solidFill>
                        <a:srgbClr val="c7ccbe"/>
                      </a:solidFill>
                      <a:prstDash val="solid"/>
                    </a:lnR>
                    <a:lnT w="6480">
                      <a:solidFill>
                        <a:srgbClr val="c7ccbe"/>
                      </a:solidFill>
                      <a:prstDash val="solid"/>
                    </a:lnT>
                    <a:lnB w="6480">
                      <a:solidFill>
                        <a:srgbClr val="c7ccbe"/>
                      </a:solidFill>
                      <a:prstDash val="solid"/>
                    </a:lnB>
                    <a:solidFill>
                      <a:srgbClr val="e7f6f8"/>
                    </a:solidFill>
                  </a:tcPr>
                </a:tc>
              </a:tr>
            </a:tbl>
          </a:graphicData>
        </a:graphic>
      </p:graphicFrame>
      <p:sp>
        <p:nvSpPr>
          <p:cNvPr id="128" name="TextBox 4"/>
          <p:cNvSpPr/>
          <p:nvPr/>
        </p:nvSpPr>
        <p:spPr>
          <a:xfrm>
            <a:off x="541800" y="2403720"/>
            <a:ext cx="339192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IN" sz="2800" strike="noStrike" u="none">
                <a:solidFill>
                  <a:schemeClr val="dk1"/>
                </a:solidFill>
                <a:uFillTx/>
                <a:latin typeface="Times New Roman"/>
              </a:rPr>
              <a:t>Operator Precedence</a:t>
            </a:r>
            <a:endParaRPr b="0" lang="en-US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cxnSp>
        <p:nvCxnSpPr>
          <p:cNvPr id="129" name="Connector: Elbow 6"/>
          <p:cNvCxnSpPr/>
          <p:nvPr/>
        </p:nvCxnSpPr>
        <p:spPr>
          <a:xfrm>
            <a:off x="4522680" y="1931040"/>
            <a:ext cx="1704240" cy="964440"/>
          </a:xfrm>
          <a:prstGeom prst="bentConnector3">
            <a:avLst>
              <a:gd name="adj1" fmla="val 53834"/>
            </a:avLst>
          </a:prstGeom>
          <a:ln>
            <a:solidFill>
              <a:srgbClr val="4472c4"/>
            </a:solidFill>
            <a:tailEnd len="med" type="triangle" w="med"/>
          </a:ln>
        </p:spPr>
      </p:cxnSp>
      <p:sp>
        <p:nvSpPr>
          <p:cNvPr id="130" name="TextBox 12"/>
          <p:cNvSpPr/>
          <p:nvPr/>
        </p:nvSpPr>
        <p:spPr>
          <a:xfrm>
            <a:off x="6607800" y="2665440"/>
            <a:ext cx="3700800" cy="173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IN" sz="1800" strike="noStrike" u="none">
                <a:solidFill>
                  <a:schemeClr val="dk1"/>
                </a:solidFill>
                <a:uFillTx/>
                <a:latin typeface="Calibri"/>
              </a:rPr>
              <a:t>Operator  / Operend 1 / Operend 2 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800" strike="noStrike" u="none">
                <a:solidFill>
                  <a:schemeClr val="dk1"/>
                </a:solidFill>
                <a:uFillTx/>
                <a:latin typeface="Calibri"/>
              </a:rPr>
              <a:t>Example:-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800" strike="noStrike" u="none">
                <a:solidFill>
                  <a:schemeClr val="dk1"/>
                </a:solidFill>
                <a:uFillTx/>
                <a:latin typeface="Calibri"/>
              </a:rPr>
              <a:t>+AB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800" strike="noStrike" u="none">
                <a:solidFill>
                  <a:schemeClr val="dk1"/>
                </a:solidFill>
                <a:uFillTx/>
                <a:latin typeface="Calibri"/>
              </a:rPr>
              <a:t>*+AB+BC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IN" sz="1800" strike="noStrike" u="none">
                <a:solidFill>
                  <a:schemeClr val="dk1"/>
                </a:solidFill>
                <a:uFillTx/>
                <a:latin typeface="Calibri"/>
              </a:rPr>
              <a:t>*/+ABE+DF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Box 1"/>
          <p:cNvSpPr/>
          <p:nvPr/>
        </p:nvSpPr>
        <p:spPr>
          <a:xfrm>
            <a:off x="3746160" y="163440"/>
            <a:ext cx="469872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2800" strike="noStrike" u="none">
                <a:solidFill>
                  <a:schemeClr val="dk1"/>
                </a:solidFill>
                <a:uFillTx/>
                <a:latin typeface="Times New Roman"/>
              </a:rPr>
              <a:t>INFIX, POSTFIX &amp; PREFIX</a:t>
            </a:r>
            <a:endParaRPr b="0" lang="en-US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2" name="TextBox 2"/>
          <p:cNvSpPr/>
          <p:nvPr/>
        </p:nvSpPr>
        <p:spPr>
          <a:xfrm>
            <a:off x="412200" y="860040"/>
            <a:ext cx="396036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Times New Roman"/>
              </a:rPr>
              <a:t>Q1). A – B – D * E / F + B * C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3" name="TextBox 3"/>
          <p:cNvSpPr/>
          <p:nvPr/>
        </p:nvSpPr>
        <p:spPr>
          <a:xfrm>
            <a:off x="1006200" y="1720080"/>
            <a:ext cx="3045960" cy="411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Times New Roman"/>
              </a:rPr>
              <a:t>POSTFIX 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Times New Roman"/>
              </a:rPr>
              <a:t>A – B – DE* / F + BC*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Times New Roman"/>
              </a:rPr>
              <a:t>A – B – DE*F/ + BC*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Times New Roman"/>
              </a:rPr>
              <a:t>AB- - DE*F/ + BC*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Times New Roman"/>
              </a:rPr>
              <a:t>AB- DE*F/- + BC*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Times New Roman"/>
              </a:rPr>
              <a:t>AB- DE*F/- BC*+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4" name="TextBox 4"/>
          <p:cNvSpPr/>
          <p:nvPr/>
        </p:nvSpPr>
        <p:spPr>
          <a:xfrm>
            <a:off x="6481080" y="1720080"/>
            <a:ext cx="2994840" cy="411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Times New Roman"/>
              </a:rPr>
              <a:t>PREFIX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Times New Roman"/>
              </a:rPr>
              <a:t>A – B - *DE / F + *BC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Times New Roman"/>
              </a:rPr>
              <a:t>A – B - /* DEF + *BC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Times New Roman"/>
              </a:rPr>
              <a:t>-AB -/*DEF +*BC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Times New Roman"/>
              </a:rPr>
              <a:t>--AB /*DEF +*BC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Times New Roman"/>
              </a:rPr>
              <a:t>+--AB/*DEF*BC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7" dur="500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2" dur="500"/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7" dur="500"/>
                                        <p:tgtEl>
                                          <p:spTgt spid="1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2" dur="500"/>
                                        <p:tgtEl>
                                          <p:spTgt spid="1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7" dur="500"/>
                                        <p:tgtEl>
                                          <p:spTgt spid="1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2" dur="500"/>
                                        <p:tgtEl>
                                          <p:spTgt spid="13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7" dur="500" fill="hold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" dur="500" fill="hold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3" dur="500" fill="hold"/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4" dur="500" fill="hold"/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9" dur="500" fill="hold"/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0" dur="500" fill="hold"/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5" dur="500" fill="hold"/>
                                        <p:tgtEl>
                                          <p:spTgt spid="1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6" dur="500" fill="hold"/>
                                        <p:tgtEl>
                                          <p:spTgt spid="1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1" dur="500" fill="hold"/>
                                        <p:tgtEl>
                                          <p:spTgt spid="1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2" dur="500" fill="hold"/>
                                        <p:tgtEl>
                                          <p:spTgt spid="1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7" dur="500" fill="hold"/>
                                        <p:tgtEl>
                                          <p:spTgt spid="1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8" dur="500" fill="hold"/>
                                        <p:tgtEl>
                                          <p:spTgt spid="1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extBox 1"/>
          <p:cNvSpPr/>
          <p:nvPr/>
        </p:nvSpPr>
        <p:spPr>
          <a:xfrm>
            <a:off x="482040" y="511560"/>
            <a:ext cx="476640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Times New Roman"/>
              </a:rPr>
              <a:t>Q2). (A + B) * C – (D * E) – (F + G) 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6" name="TextBox 2"/>
          <p:cNvSpPr/>
          <p:nvPr/>
        </p:nvSpPr>
        <p:spPr>
          <a:xfrm>
            <a:off x="1268640" y="1447920"/>
            <a:ext cx="319788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Times New Roman"/>
              </a:rPr>
              <a:t>POSTFIX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Times New Roman"/>
              </a:rPr>
              <a:t>AB – C * DE * - FG + - 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7" name="TextBox 3"/>
          <p:cNvSpPr/>
          <p:nvPr/>
        </p:nvSpPr>
        <p:spPr>
          <a:xfrm>
            <a:off x="6873480" y="1447920"/>
            <a:ext cx="297180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Times New Roman"/>
              </a:rPr>
              <a:t>PREFIX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Times New Roman"/>
              </a:rPr>
              <a:t>- - * + ABC * DE +FG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8" name="TextBox 4"/>
          <p:cNvSpPr/>
          <p:nvPr/>
        </p:nvSpPr>
        <p:spPr>
          <a:xfrm>
            <a:off x="486720" y="3429000"/>
            <a:ext cx="570564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Times New Roman"/>
              </a:rPr>
              <a:t>Q3). (A + (B – C)) * ((D – E) / ( F + G – H)) 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9" name="TextBox 5"/>
          <p:cNvSpPr/>
          <p:nvPr/>
        </p:nvSpPr>
        <p:spPr>
          <a:xfrm>
            <a:off x="1263240" y="4209840"/>
            <a:ext cx="343836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Times New Roman"/>
              </a:rPr>
              <a:t>POSTFIX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pt-BR" sz="2400" strike="noStrike" u="none">
                <a:solidFill>
                  <a:schemeClr val="dk1"/>
                </a:solidFill>
                <a:uFillTx/>
                <a:latin typeface="Calibri"/>
              </a:rPr>
              <a:t>A B C - + D E - F G + H - / *</a:t>
            </a:r>
            <a:r>
              <a:rPr b="0" lang="en-US" sz="2400" strike="noStrike" u="none">
                <a:solidFill>
                  <a:schemeClr val="dk1"/>
                </a:solidFill>
                <a:uFillTx/>
                <a:latin typeface="Times New Roman"/>
              </a:rPr>
              <a:t> 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0" name="TextBox 6"/>
          <p:cNvSpPr/>
          <p:nvPr/>
        </p:nvSpPr>
        <p:spPr>
          <a:xfrm>
            <a:off x="6871320" y="4209840"/>
            <a:ext cx="336204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Times New Roman"/>
              </a:rPr>
              <a:t>PREFIX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pt-BR" sz="2400" strike="noStrike" u="none">
                <a:solidFill>
                  <a:schemeClr val="dk1"/>
                </a:solidFill>
                <a:uFillTx/>
                <a:latin typeface="Calibri"/>
              </a:rPr>
              <a:t>* + A - B C / - D E + F G - H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9" dur="indefinite" restart="never" nodeType="tmRoot">
          <p:childTnLst>
            <p:seq>
              <p:cTn id="70" dur="indefinite" nodeType="mainSeq">
                <p:childTnLst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75" dur="500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80" dur="500"/>
                                        <p:tgtEl>
                                          <p:spTgt spid="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85" dur="500"/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90" dur="500"/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95" dur="500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00" dur="500"/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05" dur="500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10" dur="500"/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extBox 1"/>
          <p:cNvSpPr/>
          <p:nvPr/>
        </p:nvSpPr>
        <p:spPr>
          <a:xfrm>
            <a:off x="2496960" y="108720"/>
            <a:ext cx="71982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2800" strike="noStrike" u="none">
                <a:solidFill>
                  <a:schemeClr val="dk1"/>
                </a:solidFill>
                <a:uFillTx/>
                <a:latin typeface="Times New Roman"/>
              </a:rPr>
              <a:t>INFIX, POSTFIX &amp; PREFIX USING STACK</a:t>
            </a:r>
            <a:endParaRPr b="0" lang="en-US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2" name="Title 1"/>
          <p:cNvSpPr/>
          <p:nvPr/>
        </p:nvSpPr>
        <p:spPr>
          <a:xfrm>
            <a:off x="710280" y="942120"/>
            <a:ext cx="3143160" cy="52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92500" lnSpcReduction="9999"/>
          </a:bodyPr>
          <a:p>
            <a:pPr defTabSz="914400">
              <a:lnSpc>
                <a:spcPct val="90000"/>
              </a:lnSpc>
            </a:pPr>
            <a:r>
              <a:rPr b="0" lang="en-US" sz="3200" strike="noStrike" u="none">
                <a:solidFill>
                  <a:schemeClr val="dk1"/>
                </a:solidFill>
                <a:uFillTx/>
                <a:latin typeface="Times New Roman"/>
              </a:rPr>
              <a:t>Q1). (A+(B*C)/D)</a:t>
            </a: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graphicFrame>
        <p:nvGraphicFramePr>
          <p:cNvPr id="143" name="Content Placeholder 3"/>
          <p:cNvGraphicFramePr/>
          <p:nvPr/>
        </p:nvGraphicFramePr>
        <p:xfrm>
          <a:off x="4068360" y="942120"/>
          <a:ext cx="7600680" cy="5856480"/>
        </p:xfrm>
        <a:graphic>
          <a:graphicData uri="http://schemas.openxmlformats.org/drawingml/2006/table">
            <a:tbl>
              <a:tblPr/>
              <a:tblGrid>
                <a:gridCol w="1900080"/>
                <a:gridCol w="1900080"/>
                <a:gridCol w="1900080"/>
                <a:gridCol w="1900080"/>
              </a:tblGrid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ff00"/>
                          </a:solidFill>
                          <a:uFillTx/>
                          <a:latin typeface="Times New Roman"/>
                        </a:rPr>
                        <a:t>SNO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ff00"/>
                          </a:solidFill>
                          <a:uFillTx/>
                          <a:latin typeface="Times New Roman"/>
                        </a:rPr>
                        <a:t>SYMBOL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ff00"/>
                          </a:solidFill>
                          <a:uFillTx/>
                          <a:latin typeface="Times New Roman"/>
                        </a:rPr>
                        <a:t>STACK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ff00"/>
                          </a:solidFill>
                          <a:uFillTx/>
                          <a:latin typeface="Times New Roman"/>
                        </a:rPr>
                        <a:t>EXPRESSION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a5a5a5"/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1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(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(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----------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2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A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(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A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3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+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(+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A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4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(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(+(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A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5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B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(+(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AB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6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*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(+(*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AB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7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C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(+(*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ABC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8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)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(+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ABC*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9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/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(+/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ABC*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10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D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(+/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ABC*D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11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)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-------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0000"/>
                          </a:solidFill>
                          <a:uFillTx/>
                          <a:latin typeface="Times New Roman"/>
                        </a:rPr>
                        <a:t>ABC*D/+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Rectangle 1"/>
          <p:cNvSpPr/>
          <p:nvPr/>
        </p:nvSpPr>
        <p:spPr>
          <a:xfrm>
            <a:off x="148680" y="236160"/>
            <a:ext cx="523944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2800" strike="noStrike" u="none">
                <a:solidFill>
                  <a:schemeClr val="dk1"/>
                </a:solidFill>
                <a:uFillTx/>
                <a:latin typeface="Times New Roman"/>
              </a:rPr>
              <a:t>Q2). (A + (B* C – ( D/E^F)*G)*H)</a:t>
            </a:r>
            <a:endParaRPr b="0" lang="en-US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graphicFrame>
        <p:nvGraphicFramePr>
          <p:cNvPr id="145" name="Table 2"/>
          <p:cNvGraphicFramePr/>
          <p:nvPr/>
        </p:nvGraphicFramePr>
        <p:xfrm>
          <a:off x="5646240" y="-8280"/>
          <a:ext cx="5957640" cy="6855120"/>
        </p:xfrm>
        <a:graphic>
          <a:graphicData uri="http://schemas.openxmlformats.org/drawingml/2006/table">
            <a:tbl>
              <a:tblPr/>
              <a:tblGrid>
                <a:gridCol w="531000"/>
                <a:gridCol w="1050120"/>
                <a:gridCol w="1380240"/>
                <a:gridCol w="2995560"/>
              </a:tblGrid>
              <a:tr h="3114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ffffff"/>
                          </a:solidFill>
                          <a:uFillTx/>
                          <a:latin typeface="Times New Roman"/>
                        </a:rPr>
                        <a:t>SNO</a:t>
                      </a:r>
                      <a:endParaRPr b="0" lang="en-US" sz="12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ffffff"/>
                          </a:solidFill>
                          <a:uFillTx/>
                          <a:latin typeface="Times New Roman"/>
                        </a:rPr>
                        <a:t>SYMBOL</a:t>
                      </a:r>
                      <a:endParaRPr b="0" lang="en-US" sz="12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ffffff"/>
                          </a:solidFill>
                          <a:uFillTx/>
                          <a:latin typeface="Times New Roman"/>
                        </a:rPr>
                        <a:t>STACK</a:t>
                      </a:r>
                      <a:endParaRPr b="0" lang="en-US" sz="12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ffffff"/>
                          </a:solidFill>
                          <a:uFillTx/>
                          <a:latin typeface="Times New Roman"/>
                        </a:rPr>
                        <a:t>EXPRESSION</a:t>
                      </a:r>
                      <a:endParaRPr b="0" lang="en-US" sz="12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</a:tr>
              <a:tr h="3114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1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(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(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---------------------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</a:tr>
              <a:tr h="3114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2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A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(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A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</a:tr>
              <a:tr h="3114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3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+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(+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A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</a:tr>
              <a:tr h="3114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4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(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(+(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A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</a:tr>
              <a:tr h="3114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5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B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(+(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AB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</a:tr>
              <a:tr h="3114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6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*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(+(*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AB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</a:tr>
              <a:tr h="3114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7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C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(+(*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ABC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</a:tr>
              <a:tr h="3114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8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-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(+(-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ABC*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</a:tr>
              <a:tr h="3114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9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(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(+(-(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ABC*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</a:tr>
              <a:tr h="3114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10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D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(+(-(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ABC*D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</a:tr>
              <a:tr h="3114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11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/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(+(-(/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ABC*D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</a:tr>
              <a:tr h="3114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12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E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(+(-(/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ABC*DE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</a:tr>
              <a:tr h="3114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13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^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(+(-(/^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ABC*DE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</a:tr>
              <a:tr h="3114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14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F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(+(-(/^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ABC*DEF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</a:tr>
              <a:tr h="3114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15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)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(+(-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ABC*DEF^/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</a:tr>
              <a:tr h="3114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16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*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(+(-*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ABC*DEF^/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</a:tr>
              <a:tr h="3114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17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G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(+(-*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ABC*DEF^/G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</a:tr>
              <a:tr h="3114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18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)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(+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ABC*DEF^/G*-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</a:tr>
              <a:tr h="3114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19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*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(+*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ABC*DEF^/G*-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</a:tr>
              <a:tr h="3114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20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H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(+*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ABC*DEF^/G*-H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</a:tr>
              <a:tr h="3114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21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)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-------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ABC*DEF^/G*-H*+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extBox 1"/>
          <p:cNvSpPr/>
          <p:nvPr/>
        </p:nvSpPr>
        <p:spPr>
          <a:xfrm>
            <a:off x="2427840" y="87120"/>
            <a:ext cx="733572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2800" strike="noStrike" u="none">
                <a:solidFill>
                  <a:schemeClr val="dk1"/>
                </a:solidFill>
                <a:uFillTx/>
                <a:latin typeface="Times New Roman"/>
              </a:rPr>
              <a:t>Algorithm of Evaluation of a postfix expression</a:t>
            </a:r>
            <a:endParaRPr b="0" lang="en-US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7" name="Rectangle 1"/>
          <p:cNvSpPr/>
          <p:nvPr/>
        </p:nvSpPr>
        <p:spPr>
          <a:xfrm>
            <a:off x="647640" y="942840"/>
            <a:ext cx="10896120" cy="475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ctr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  <a:tabLst>
                <a:tab algn="l" pos="0"/>
              </a:tabLst>
            </a:pPr>
            <a:r>
              <a:rPr b="1" lang="en-US" sz="1800" strike="noStrike" u="none">
                <a:solidFill>
                  <a:schemeClr val="dk1"/>
                </a:solidFill>
                <a:uFillTx/>
                <a:latin typeface="Times New Roman"/>
              </a:rPr>
              <a:t>Initialize an empty stack</a:t>
            </a:r>
            <a:r>
              <a:rPr b="0" lang="en-US" sz="1800" strike="noStrike" u="none">
                <a:solidFill>
                  <a:schemeClr val="dk1"/>
                </a:solidFill>
                <a:uFillTx/>
                <a:latin typeface="Times New Roman"/>
              </a:rPr>
              <a:t> to store operands.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  <a:tabLst>
                <a:tab algn="l" pos="0"/>
              </a:tabLst>
            </a:pPr>
            <a:r>
              <a:rPr b="1" lang="en-US" sz="1800" strike="noStrike" u="none">
                <a:solidFill>
                  <a:schemeClr val="dk1"/>
                </a:solidFill>
                <a:uFillTx/>
                <a:latin typeface="Times New Roman"/>
              </a:rPr>
              <a:t>Scan the postfix expression from left to right</a:t>
            </a:r>
            <a:r>
              <a:rPr b="0" lang="en-US" sz="1800" strike="noStrike" u="none">
                <a:solidFill>
                  <a:schemeClr val="dk1"/>
                </a:solidFill>
                <a:uFillTx/>
                <a:latin typeface="Times New Roman"/>
              </a:rPr>
              <a:t>, token by token.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  <a:tabLst>
                <a:tab algn="l" pos="0"/>
              </a:tabLst>
            </a:pPr>
            <a:r>
              <a:rPr b="1" lang="en-US" sz="1800" strike="noStrike" u="none">
                <a:solidFill>
                  <a:schemeClr val="dk1"/>
                </a:solidFill>
                <a:uFillTx/>
                <a:latin typeface="Times New Roman"/>
              </a:rPr>
              <a:t>For each token</a:t>
            </a:r>
            <a:r>
              <a:rPr b="0" lang="en-US" sz="1800" strike="noStrike" u="none">
                <a:solidFill>
                  <a:schemeClr val="dk1"/>
                </a:solidFill>
                <a:uFillTx/>
                <a:latin typeface="Times New Roman"/>
              </a:rPr>
              <a:t>: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Times New Roman"/>
              </a:rPr>
              <a:t>If the token is an </a:t>
            </a:r>
            <a:r>
              <a:rPr b="1" lang="en-US" sz="1800" strike="noStrike" u="none">
                <a:solidFill>
                  <a:schemeClr val="dk1"/>
                </a:solidFill>
                <a:uFillTx/>
                <a:latin typeface="Times New Roman"/>
              </a:rPr>
              <a:t>operand</a:t>
            </a:r>
            <a:r>
              <a:rPr b="0" lang="en-US" sz="1800" strike="noStrike" u="none">
                <a:solidFill>
                  <a:schemeClr val="dk1"/>
                </a:solidFill>
                <a:uFillTx/>
                <a:latin typeface="Times New Roman"/>
              </a:rPr>
              <a:t> (i.e., a number or variable):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002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1" lang="en-US" sz="1800" strike="noStrike" u="none">
                <a:solidFill>
                  <a:schemeClr val="dk1"/>
                </a:solidFill>
                <a:uFillTx/>
                <a:latin typeface="Times New Roman"/>
              </a:rPr>
              <a:t>Push</a:t>
            </a:r>
            <a:r>
              <a:rPr b="0" lang="en-US" sz="1800" strike="noStrike" u="none">
                <a:solidFill>
                  <a:schemeClr val="dk1"/>
                </a:solidFill>
                <a:uFillTx/>
                <a:latin typeface="Times New Roman"/>
              </a:rPr>
              <a:t> it onto the stack.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Times New Roman"/>
              </a:rPr>
              <a:t>If the token is an </a:t>
            </a:r>
            <a:r>
              <a:rPr b="1" lang="en-US" sz="1800" strike="noStrike" u="none">
                <a:solidFill>
                  <a:schemeClr val="dk1"/>
                </a:solidFill>
                <a:uFillTx/>
                <a:latin typeface="Times New Roman"/>
              </a:rPr>
              <a:t>operator</a:t>
            </a:r>
            <a:r>
              <a:rPr b="0" lang="en-US" sz="1800" strike="noStrike" u="none">
                <a:solidFill>
                  <a:schemeClr val="dk1"/>
                </a:solidFill>
                <a:uFillTx/>
                <a:latin typeface="Times New Roman"/>
              </a:rPr>
              <a:t> (e.g., +, -, *, /, ^):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002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1" lang="en-US" sz="1800" strike="noStrike" u="none">
                <a:solidFill>
                  <a:schemeClr val="dk1"/>
                </a:solidFill>
                <a:uFillTx/>
                <a:latin typeface="Times New Roman"/>
              </a:rPr>
              <a:t>Pop two operands</a:t>
            </a:r>
            <a:r>
              <a:rPr b="0" lang="en-US" sz="1800" strike="noStrike" u="none">
                <a:solidFill>
                  <a:schemeClr val="dk1"/>
                </a:solidFill>
                <a:uFillTx/>
                <a:latin typeface="Times New Roman"/>
              </a:rPr>
              <a:t> from the stack.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6574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Times New Roman"/>
              </a:rPr>
              <a:t>Let the first popped element be the </a:t>
            </a:r>
            <a:r>
              <a:rPr b="1" lang="en-US" sz="1800" strike="noStrike" u="none">
                <a:solidFill>
                  <a:schemeClr val="dk1"/>
                </a:solidFill>
                <a:uFillTx/>
                <a:latin typeface="Times New Roman"/>
              </a:rPr>
              <a:t>second operand</a:t>
            </a:r>
            <a:r>
              <a:rPr b="0" lang="en-US" sz="1800" strike="noStrike" u="none">
                <a:solidFill>
                  <a:schemeClr val="dk1"/>
                </a:solidFill>
                <a:uFillTx/>
                <a:latin typeface="Times New Roman"/>
              </a:rPr>
              <a:t>.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6574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Times New Roman"/>
              </a:rPr>
              <a:t>Let the second popped element be the </a:t>
            </a:r>
            <a:r>
              <a:rPr b="1" lang="en-US" sz="1800" strike="noStrike" u="none">
                <a:solidFill>
                  <a:schemeClr val="dk1"/>
                </a:solidFill>
                <a:uFillTx/>
                <a:latin typeface="Times New Roman"/>
              </a:rPr>
              <a:t>first operand</a:t>
            </a:r>
            <a:r>
              <a:rPr b="0" lang="en-US" sz="1800" strike="noStrike" u="none">
                <a:solidFill>
                  <a:schemeClr val="dk1"/>
                </a:solidFill>
                <a:uFillTx/>
                <a:latin typeface="Times New Roman"/>
              </a:rPr>
              <a:t>.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002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1" lang="en-US" sz="1800" strike="noStrike" u="none">
                <a:solidFill>
                  <a:schemeClr val="dk1"/>
                </a:solidFill>
                <a:uFillTx/>
                <a:latin typeface="Times New Roman"/>
              </a:rPr>
              <a:t>Apply the operator</a:t>
            </a:r>
            <a:r>
              <a:rPr b="0" lang="en-US" sz="1800" strike="noStrike" u="none">
                <a:solidFill>
                  <a:schemeClr val="dk1"/>
                </a:solidFill>
                <a:uFillTx/>
                <a:latin typeface="Times New Roman"/>
              </a:rPr>
              <a:t> to the two operands in the order: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542960" indent="-17136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Times New Roman"/>
              </a:rPr>
              <a:t>result = first operand operator second operand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002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1" lang="en-US" sz="1800" strike="noStrike" u="none">
                <a:solidFill>
                  <a:schemeClr val="dk1"/>
                </a:solidFill>
                <a:uFillTx/>
                <a:latin typeface="Times New Roman"/>
              </a:rPr>
              <a:t>Push the result</a:t>
            </a:r>
            <a:r>
              <a:rPr b="0" lang="en-US" sz="1800" strike="noStrike" u="none">
                <a:solidFill>
                  <a:schemeClr val="dk1"/>
                </a:solidFill>
                <a:uFillTx/>
                <a:latin typeface="Times New Roman"/>
              </a:rPr>
              <a:t> of the operation back onto the stack.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  <a:tabLst>
                <a:tab algn="l" pos="0"/>
              </a:tabLst>
            </a:pPr>
            <a:r>
              <a:rPr b="1" lang="en-US" sz="1800" strike="noStrike" u="none">
                <a:solidFill>
                  <a:schemeClr val="dk1"/>
                </a:solidFill>
                <a:uFillTx/>
                <a:latin typeface="Times New Roman"/>
              </a:rPr>
              <a:t>After the entire expression has been scanned</a:t>
            </a:r>
            <a:r>
              <a:rPr b="0" lang="en-US" sz="1800" strike="noStrike" u="none">
                <a:solidFill>
                  <a:schemeClr val="dk1"/>
                </a:solidFill>
                <a:uFillTx/>
                <a:latin typeface="Times New Roman"/>
              </a:rPr>
              <a:t>, the stack will contain exactly one element, which is the result of the postfix expression.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  <a:tabLst>
                <a:tab algn="l" pos="0"/>
              </a:tabLst>
            </a:pPr>
            <a:r>
              <a:rPr b="1" lang="en-US" sz="1800" strike="noStrike" u="none">
                <a:solidFill>
                  <a:schemeClr val="dk1"/>
                </a:solidFill>
                <a:uFillTx/>
                <a:latin typeface="Times New Roman"/>
              </a:rPr>
              <a:t>Return the result</a:t>
            </a:r>
            <a:r>
              <a:rPr b="0" lang="en-US" sz="1800" strike="noStrike" u="none">
                <a:solidFill>
                  <a:schemeClr val="dk1"/>
                </a:solidFill>
                <a:uFillTx/>
                <a:latin typeface="Times New Roman"/>
              </a:rPr>
              <a:t> from the stack (i.e., the final result).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838080" y="528480"/>
            <a:ext cx="10515240" cy="944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55000" lnSpcReduction="19999"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uFillTx/>
                <a:latin typeface="Times New Roman"/>
              </a:rPr>
              <a:t>Solve the following postfix expression</a:t>
            </a:r>
            <a:br>
              <a:rPr sz="4400"/>
            </a:br>
            <a:br>
              <a:rPr sz="4400"/>
            </a:br>
            <a:r>
              <a:rPr b="0" lang="en-US" sz="4400" strike="noStrike" u="none">
                <a:solidFill>
                  <a:schemeClr val="dk1"/>
                </a:solidFill>
                <a:uFillTx/>
                <a:latin typeface="Times New Roman"/>
              </a:rPr>
              <a:t>P: 5 6 2 + * 12 4 / -</a:t>
            </a:r>
            <a:endParaRPr b="0" lang="en-US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graphicFrame>
        <p:nvGraphicFramePr>
          <p:cNvPr id="149" name="Content Placeholder 3"/>
          <p:cNvGraphicFramePr/>
          <p:nvPr/>
        </p:nvGraphicFramePr>
        <p:xfrm>
          <a:off x="838080" y="2356200"/>
          <a:ext cx="10515240" cy="4476240"/>
        </p:xfrm>
        <a:graphic>
          <a:graphicData uri="http://schemas.openxmlformats.org/drawingml/2006/table">
            <a:tbl>
              <a:tblPr/>
              <a:tblGrid>
                <a:gridCol w="5257800"/>
                <a:gridCol w="5257800"/>
              </a:tblGrid>
              <a:tr h="44748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en-US" sz="1800" strike="noStrike" u="none">
                          <a:solidFill>
                            <a:srgbClr val="ed7d31"/>
                          </a:solidFill>
                          <a:uFillTx/>
                          <a:latin typeface="Calibri"/>
                        </a:rPr>
                        <a:t>SYMBOL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bec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en-US" sz="1800" strike="noStrike" u="none">
                          <a:solidFill>
                            <a:srgbClr val="ed7d31"/>
                          </a:solidFill>
                          <a:uFillTx/>
                          <a:latin typeface="Calibri"/>
                        </a:rPr>
                        <a:t>STACK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bece7"/>
                    </a:solidFill>
                  </a:tcPr>
                </a:tc>
              </a:tr>
              <a:tr h="44748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5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5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8d7cd"/>
                    </a:solidFill>
                  </a:tcPr>
                </a:tc>
              </a:tr>
              <a:tr h="44748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6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bec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5 6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bece7"/>
                    </a:solidFill>
                  </a:tcPr>
                </a:tc>
              </a:tr>
              <a:tr h="44748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2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5 6 2 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8d7cd"/>
                    </a:solidFill>
                  </a:tcPr>
                </a:tc>
              </a:tr>
              <a:tr h="44748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+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bec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5 8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bece7"/>
                    </a:solidFill>
                  </a:tcPr>
                </a:tc>
              </a:tr>
              <a:tr h="44748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*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40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8d7cd"/>
                    </a:solidFill>
                  </a:tcPr>
                </a:tc>
              </a:tr>
              <a:tr h="44748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12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bec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40  12 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bece7"/>
                    </a:solidFill>
                  </a:tcPr>
                </a:tc>
              </a:tr>
              <a:tr h="44748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4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40  12  4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8d7cd"/>
                    </a:solidFill>
                  </a:tcPr>
                </a:tc>
              </a:tr>
              <a:tr h="44748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/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bec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40 3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bece7"/>
                    </a:solidFill>
                  </a:tcPr>
                </a:tc>
              </a:tr>
              <a:tr h="44748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-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37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8d7cd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838080" y="441360"/>
            <a:ext cx="10515240" cy="944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55000" lnSpcReduction="19999"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uFillTx/>
                <a:latin typeface="Times New Roman"/>
              </a:rPr>
              <a:t>Solve the following postfix expression </a:t>
            </a:r>
            <a:br>
              <a:rPr sz="4400"/>
            </a:br>
            <a:br>
              <a:rPr sz="4400"/>
            </a:br>
            <a:r>
              <a:rPr b="0" lang="en-US" sz="4400" strike="noStrike" u="none">
                <a:solidFill>
                  <a:schemeClr val="dk1"/>
                </a:solidFill>
                <a:uFillTx/>
                <a:latin typeface="Times New Roman"/>
              </a:rPr>
              <a:t>P: 12 7  3 - / 2 1 5 + * +</a:t>
            </a:r>
            <a:endParaRPr b="0" lang="en-US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graphicFrame>
        <p:nvGraphicFramePr>
          <p:cNvPr id="151" name="Content Placeholder 3"/>
          <p:cNvGraphicFramePr/>
          <p:nvPr/>
        </p:nvGraphicFramePr>
        <p:xfrm>
          <a:off x="838080" y="1942560"/>
          <a:ext cx="10515240" cy="4899240"/>
        </p:xfrm>
        <a:graphic>
          <a:graphicData uri="http://schemas.openxmlformats.org/drawingml/2006/table">
            <a:tbl>
              <a:tblPr/>
              <a:tblGrid>
                <a:gridCol w="5257800"/>
                <a:gridCol w="5257800"/>
              </a:tblGrid>
              <a:tr h="40824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en-US" sz="1800" strike="noStrike" u="none">
                          <a:solidFill>
                            <a:srgbClr val="ed7d31"/>
                          </a:solidFill>
                          <a:uFillTx/>
                          <a:latin typeface="Calibri"/>
                        </a:rPr>
                        <a:t>SYMBOL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bec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en-US" sz="1800" strike="noStrike" u="none">
                          <a:solidFill>
                            <a:srgbClr val="ed7d31"/>
                          </a:solidFill>
                          <a:uFillTx/>
                          <a:latin typeface="Calibri"/>
                        </a:rPr>
                        <a:t>STACK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bece7"/>
                    </a:solidFill>
                  </a:tcPr>
                </a:tc>
              </a:tr>
              <a:tr h="40824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12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12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8d7cd"/>
                    </a:solidFill>
                  </a:tcPr>
                </a:tc>
              </a:tr>
              <a:tr h="40824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7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bec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12  7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bece7"/>
                    </a:solidFill>
                  </a:tcPr>
                </a:tc>
              </a:tr>
              <a:tr h="40824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3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12  7  3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8d7cd"/>
                    </a:solidFill>
                  </a:tcPr>
                </a:tc>
              </a:tr>
              <a:tr h="40824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-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bec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marL="343080" indent="-343080" algn="ctr" defTabSz="91440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OpenSymbol"/>
                        <a:buAutoNum type="arabicPlain" startAt="12"/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4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bece7"/>
                    </a:solidFill>
                  </a:tcPr>
                </a:tc>
              </a:tr>
              <a:tr h="40824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/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3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8d7cd"/>
                    </a:solidFill>
                  </a:tcPr>
                </a:tc>
              </a:tr>
              <a:tr h="40824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2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bec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3  2 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bece7"/>
                    </a:solidFill>
                  </a:tcPr>
                </a:tc>
              </a:tr>
              <a:tr h="40824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1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3  2  1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8d7cd"/>
                    </a:solidFill>
                  </a:tcPr>
                </a:tc>
              </a:tr>
              <a:tr h="40824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5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bec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marL="343080" indent="-343080" algn="ctr" defTabSz="91440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OpenSymbol"/>
                        <a:buAutoNum type="arabicPlain" startAt="3"/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2  1  5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bece7"/>
                    </a:solidFill>
                  </a:tcPr>
                </a:tc>
              </a:tr>
              <a:tr h="40824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+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3  2  6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8d7cd"/>
                    </a:solidFill>
                  </a:tcPr>
                </a:tc>
              </a:tr>
              <a:tr h="40824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*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bec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marL="343080" indent="-343080" algn="ctr" defTabSz="91440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OpenSymbol"/>
                        <a:buAutoNum type="arabicPlain" startAt="3"/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12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bece7"/>
                    </a:solidFill>
                  </a:tcPr>
                </a:tc>
              </a:tr>
              <a:tr h="40824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+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15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ed7d31"/>
                      </a:solidFill>
                      <a:prstDash val="solid"/>
                    </a:lnL>
                    <a:lnR w="12240">
                      <a:solidFill>
                        <a:srgbClr val="ed7d31"/>
                      </a:solidFill>
                      <a:prstDash val="solid"/>
                    </a:lnR>
                    <a:lnT w="12240">
                      <a:solidFill>
                        <a:srgbClr val="ed7d31"/>
                      </a:solidFill>
                      <a:prstDash val="solid"/>
                    </a:lnT>
                    <a:lnB w="12240">
                      <a:solidFill>
                        <a:srgbClr val="ed7d31"/>
                      </a:solidFill>
                      <a:prstDash val="solid"/>
                    </a:lnB>
                    <a:solidFill>
                      <a:srgbClr val="f8d7cd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</TotalTime>
  <Application>LibreOffice/24.8.2.1$Windows_X86_64 LibreOffice_project/0f794b6e29741098670a3b95d60478a65d05ef13</Application>
  <AppVersion>15.0000</AppVersion>
  <Words>2255</Words>
  <Paragraphs>540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2024-10-08T15:19:42Z</dcterms:created>
  <dc:creator>Mayank Trivedi</dc:creator>
  <dc:description/>
  <dc:language>en-US</dc:language>
  <cp:lastModifiedBy/>
  <dcterms:modified xsi:type="dcterms:W3CDTF">2024-11-11T10:03:50Z</dcterms:modified>
  <cp:revision>10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i4>21</vt:i4>
  </property>
</Properties>
</file>